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83" r:id="rId5"/>
    <p:sldId id="265" r:id="rId6"/>
    <p:sldId id="276" r:id="rId7"/>
    <p:sldId id="269" r:id="rId8"/>
    <p:sldId id="266" r:id="rId9"/>
    <p:sldId id="284" r:id="rId10"/>
    <p:sldId id="257" r:id="rId11"/>
    <p:sldId id="258" r:id="rId12"/>
    <p:sldId id="259" r:id="rId13"/>
    <p:sldId id="278" r:id="rId14"/>
    <p:sldId id="262" r:id="rId15"/>
    <p:sldId id="287" r:id="rId16"/>
    <p:sldId id="260" r:id="rId17"/>
    <p:sldId id="263" r:id="rId18"/>
    <p:sldId id="264" r:id="rId19"/>
    <p:sldId id="270" r:id="rId20"/>
    <p:sldId id="271" r:id="rId21"/>
    <p:sldId id="288" r:id="rId22"/>
    <p:sldId id="285"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mn-MN"/>
              <a:t>Нийт шүүгчдийн ирц</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Нийт шүүгч</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CE96-43A8-8F20-11695BA4E414}"/>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CE96-43A8-8F20-11695BA4E414}"/>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CE96-43A8-8F20-11695BA4E414}"/>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CE96-43A8-8F20-11695BA4E41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Оролцсон</c:v>
                </c:pt>
                <c:pt idx="1">
                  <c:v>оролцоогүй</c:v>
                </c:pt>
              </c:strCache>
            </c:strRef>
          </c:cat>
          <c:val>
            <c:numRef>
              <c:f>Sheet1!$B$2:$B$5</c:f>
              <c:numCache>
                <c:formatCode>General</c:formatCode>
                <c:ptCount val="4"/>
                <c:pt idx="0">
                  <c:v>430</c:v>
                </c:pt>
                <c:pt idx="1">
                  <c:v>74</c:v>
                </c:pt>
              </c:numCache>
            </c:numRef>
          </c:val>
          <c:extLst>
            <c:ext xmlns:c16="http://schemas.microsoft.com/office/drawing/2014/chart" uri="{C3380CC4-5D6E-409C-BE32-E72D297353CC}">
              <c16:uniqueId val="{00000008-CE96-43A8-8F20-11695BA4E414}"/>
            </c:ext>
          </c:extLst>
        </c:ser>
        <c:ser>
          <c:idx val="1"/>
          <c:order val="1"/>
          <c:tx>
            <c:strRef>
              <c:f>Sheet1!$C$1</c:f>
              <c:strCache>
                <c:ptCount val="1"/>
                <c:pt idx="0">
                  <c:v>Хувь</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A-CE96-43A8-8F20-11695BA4E414}"/>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C-CE96-43A8-8F20-11695BA4E414}"/>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E-CE96-43A8-8F20-11695BA4E414}"/>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10-CE96-43A8-8F20-11695BA4E41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Оролцсон</c:v>
                </c:pt>
                <c:pt idx="1">
                  <c:v>оролцоогүй</c:v>
                </c:pt>
              </c:strCache>
            </c:strRef>
          </c:cat>
          <c:val>
            <c:numRef>
              <c:f>Sheet1!$C$2:$C$5</c:f>
              <c:numCache>
                <c:formatCode>0.00%</c:formatCode>
                <c:ptCount val="4"/>
                <c:pt idx="0">
                  <c:v>0.85299999999999998</c:v>
                </c:pt>
                <c:pt idx="1">
                  <c:v>0.14699999999999999</c:v>
                </c:pt>
              </c:numCache>
            </c:numRef>
          </c:val>
          <c:extLst>
            <c:ext xmlns:c16="http://schemas.microsoft.com/office/drawing/2014/chart" uri="{C3380CC4-5D6E-409C-BE32-E72D297353CC}">
              <c16:uniqueId val="{00000011-CE96-43A8-8F20-11695BA4E41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FF66-B78C-446C-BE2F-CE21ABD4E4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FF0A5D-C8EE-44FE-8F68-62DA298C8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9BB9C4-D84E-4DA5-BBA7-E60059B22CA7}"/>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5" name="Footer Placeholder 4">
            <a:extLst>
              <a:ext uri="{FF2B5EF4-FFF2-40B4-BE49-F238E27FC236}">
                <a16:creationId xmlns:a16="http://schemas.microsoft.com/office/drawing/2014/main" id="{E6098FBD-4082-4932-A17D-2E0C89EC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03B9F-E50B-4123-9261-2BA74A5E3FF1}"/>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101511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5D3C-95A2-4695-9DFA-974BB9D0C7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BED250-B101-4799-9361-6EC18671C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8831D-8EB6-4EAE-8237-EDF4813D6F1B}"/>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5" name="Footer Placeholder 4">
            <a:extLst>
              <a:ext uri="{FF2B5EF4-FFF2-40B4-BE49-F238E27FC236}">
                <a16:creationId xmlns:a16="http://schemas.microsoft.com/office/drawing/2014/main" id="{67B07F6A-53B6-4647-AFB6-7C61DB890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66D7E-03DA-4BAE-B954-9993AD6BFFD0}"/>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300414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873136-B03B-4183-AEB5-20A6C00B3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51AF5E-2E77-4A66-81AE-9214CD7D1C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7217D-E746-4D4F-A5BB-D6B4F03B8708}"/>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5" name="Footer Placeholder 4">
            <a:extLst>
              <a:ext uri="{FF2B5EF4-FFF2-40B4-BE49-F238E27FC236}">
                <a16:creationId xmlns:a16="http://schemas.microsoft.com/office/drawing/2014/main" id="{76AF6643-99B7-48A1-AC63-48FF4824D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1596A-9BA7-4FD9-8A62-40017B8BE778}"/>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411210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E30A-61C3-458F-9F1E-BAF326D58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7A437-0C9E-41FA-A856-0B5A481A88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72A32-9DA8-4C36-95AF-8801008D96D4}"/>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5" name="Footer Placeholder 4">
            <a:extLst>
              <a:ext uri="{FF2B5EF4-FFF2-40B4-BE49-F238E27FC236}">
                <a16:creationId xmlns:a16="http://schemas.microsoft.com/office/drawing/2014/main" id="{127645EA-BAA0-43C5-A403-A149A2B11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E11F2-67DF-40C8-BD7F-0359DBCDBBEF}"/>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126571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249E-48DB-4F2C-83F1-04499E9C88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CD898F-BB7C-4CA0-A24B-BD07B2363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7D1D02-6180-419C-A3C6-2329A42175C5}"/>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5" name="Footer Placeholder 4">
            <a:extLst>
              <a:ext uri="{FF2B5EF4-FFF2-40B4-BE49-F238E27FC236}">
                <a16:creationId xmlns:a16="http://schemas.microsoft.com/office/drawing/2014/main" id="{58874258-9884-45CD-8315-296B2B2B8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05A35-12A5-43C3-8718-6B43C275F69C}"/>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327657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4BB5-B267-4A98-B3BF-06CC9E280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0F4A6-3993-486C-A6E2-A6DBB7C677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889CB7-4988-47B3-9C79-21A0514448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9286CE-7EF5-454D-9C94-52A5455EEDDF}"/>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6" name="Footer Placeholder 5">
            <a:extLst>
              <a:ext uri="{FF2B5EF4-FFF2-40B4-BE49-F238E27FC236}">
                <a16:creationId xmlns:a16="http://schemas.microsoft.com/office/drawing/2014/main" id="{8B6B7094-A42F-4239-9C24-30F9FC404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1770D-7ECE-422B-B2D2-46B2B321ADC8}"/>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478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D2F2-1AEF-4BE6-80D1-18047A7FC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B9A88-4D07-4471-8B35-35559D31DA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309DE-CC15-4497-BB7A-CE8C9E7B7E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AE644-9564-409F-BDDC-9A693CA3D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295FD9-D1AC-4970-A5BD-7272613522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1BFC4-22C1-48D3-925F-5332C31669C9}"/>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8" name="Footer Placeholder 7">
            <a:extLst>
              <a:ext uri="{FF2B5EF4-FFF2-40B4-BE49-F238E27FC236}">
                <a16:creationId xmlns:a16="http://schemas.microsoft.com/office/drawing/2014/main" id="{547E49C4-EB30-4BB4-8519-DFB674BFC1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798C44-8FA8-489C-A0B5-5DFD968B56C0}"/>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223105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6A89-D966-45FC-B891-2FC4D55F4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FA351-B449-4379-A879-851C2A2FAA32}"/>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4" name="Footer Placeholder 3">
            <a:extLst>
              <a:ext uri="{FF2B5EF4-FFF2-40B4-BE49-F238E27FC236}">
                <a16:creationId xmlns:a16="http://schemas.microsoft.com/office/drawing/2014/main" id="{4E16D87C-F704-4CBF-A4FF-9D08BAD23A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5476E-932E-4BDD-9CCE-7310EA5430D2}"/>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223412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CE512-9996-4A7D-BA38-784A4182C56C}"/>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3" name="Footer Placeholder 2">
            <a:extLst>
              <a:ext uri="{FF2B5EF4-FFF2-40B4-BE49-F238E27FC236}">
                <a16:creationId xmlns:a16="http://schemas.microsoft.com/office/drawing/2014/main" id="{79491E80-BB2B-4600-9FEF-BF7DBD396C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305A2-ED84-4387-AC92-A8A2970BAB4B}"/>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114077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6FF2-3418-4AD4-9295-EFCB36612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73575B-6C5A-4DA3-B4CB-882AD6CCF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B9E859-888B-41EB-921C-DDCC56690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94D95-31EA-464E-BE8B-FD0753722095}"/>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6" name="Footer Placeholder 5">
            <a:extLst>
              <a:ext uri="{FF2B5EF4-FFF2-40B4-BE49-F238E27FC236}">
                <a16:creationId xmlns:a16="http://schemas.microsoft.com/office/drawing/2014/main" id="{41E747DC-5373-43F5-A108-F89E4E5E0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C3A33-8182-422E-89F8-57D944EB69D7}"/>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3291924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99528-FB6D-4669-B6F1-E60DD8E51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990ECD-F51C-48A1-AE9D-058A8F52D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A770C5-F26B-407E-9368-A6E475575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953CB-4292-421A-94DD-756C62FC39A6}"/>
              </a:ext>
            </a:extLst>
          </p:cNvPr>
          <p:cNvSpPr>
            <a:spLocks noGrp="1"/>
          </p:cNvSpPr>
          <p:nvPr>
            <p:ph type="dt" sz="half" idx="10"/>
          </p:nvPr>
        </p:nvSpPr>
        <p:spPr/>
        <p:txBody>
          <a:bodyPr/>
          <a:lstStyle/>
          <a:p>
            <a:fld id="{D6F58D0E-24EB-4857-B297-E7C6141DCCF2}" type="datetimeFigureOut">
              <a:rPr lang="en-US" smtClean="0"/>
              <a:t>1/28/2022</a:t>
            </a:fld>
            <a:endParaRPr lang="en-US"/>
          </a:p>
        </p:txBody>
      </p:sp>
      <p:sp>
        <p:nvSpPr>
          <p:cNvPr id="6" name="Footer Placeholder 5">
            <a:extLst>
              <a:ext uri="{FF2B5EF4-FFF2-40B4-BE49-F238E27FC236}">
                <a16:creationId xmlns:a16="http://schemas.microsoft.com/office/drawing/2014/main" id="{BE3B7E0F-E621-4F27-8266-D3CC3688E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7DDC7-4EF5-46FC-B4A7-E7E9C3F54793}"/>
              </a:ext>
            </a:extLst>
          </p:cNvPr>
          <p:cNvSpPr>
            <a:spLocks noGrp="1"/>
          </p:cNvSpPr>
          <p:nvPr>
            <p:ph type="sldNum" sz="quarter" idx="12"/>
          </p:nvPr>
        </p:nvSpPr>
        <p:spPr/>
        <p:txBody>
          <a:bodyPr/>
          <a:lstStyle/>
          <a:p>
            <a:fld id="{55AE2587-0536-4F02-A1F4-F284551A9E0F}" type="slidenum">
              <a:rPr lang="en-US" smtClean="0"/>
              <a:t>‹#›</a:t>
            </a:fld>
            <a:endParaRPr lang="en-US"/>
          </a:p>
        </p:txBody>
      </p:sp>
    </p:spTree>
    <p:extLst>
      <p:ext uri="{BB962C8B-B14F-4D97-AF65-F5344CB8AC3E}">
        <p14:creationId xmlns:p14="http://schemas.microsoft.com/office/powerpoint/2010/main" val="407374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1BF8BF-0027-4689-B000-A6AF99311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29627B-B6ED-4B80-822C-55D75E542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784E3-F798-44B9-BC8E-54B03DDFE0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58D0E-24EB-4857-B297-E7C6141DCCF2}" type="datetimeFigureOut">
              <a:rPr lang="en-US" smtClean="0"/>
              <a:t>1/28/2022</a:t>
            </a:fld>
            <a:endParaRPr lang="en-US"/>
          </a:p>
        </p:txBody>
      </p:sp>
      <p:sp>
        <p:nvSpPr>
          <p:cNvPr id="5" name="Footer Placeholder 4">
            <a:extLst>
              <a:ext uri="{FF2B5EF4-FFF2-40B4-BE49-F238E27FC236}">
                <a16:creationId xmlns:a16="http://schemas.microsoft.com/office/drawing/2014/main" id="{6840C7BA-AE30-48DB-943D-D19AA5FD4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CABA27-8CE8-4AE7-AFBE-69A60D0F2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E2587-0536-4F02-A1F4-F284551A9E0F}" type="slidenum">
              <a:rPr lang="en-US" smtClean="0"/>
              <a:t>‹#›</a:t>
            </a:fld>
            <a:endParaRPr lang="en-US"/>
          </a:p>
        </p:txBody>
      </p:sp>
    </p:spTree>
    <p:extLst>
      <p:ext uri="{BB962C8B-B14F-4D97-AF65-F5344CB8AC3E}">
        <p14:creationId xmlns:p14="http://schemas.microsoft.com/office/powerpoint/2010/main" val="390851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66DA333-06CF-476F-9C84-40B279F7B109}"/>
              </a:ext>
            </a:extLst>
          </p:cNvPr>
          <p:cNvSpPr/>
          <p:nvPr/>
        </p:nvSpPr>
        <p:spPr>
          <a:xfrm>
            <a:off x="1855303" y="804311"/>
            <a:ext cx="8030818" cy="2585323"/>
          </a:xfrm>
          <a:prstGeom prst="rect">
            <a:avLst/>
          </a:prstGeom>
        </p:spPr>
        <p:txBody>
          <a:bodyPr wrap="square">
            <a:spAutoFit/>
          </a:bodyPr>
          <a:lstStyle/>
          <a:p>
            <a:pPr algn="ctr"/>
            <a:r>
              <a:rPr lang="mn-MN" sz="5400" dirty="0">
                <a:solidFill>
                  <a:prstClr val="black"/>
                </a:solidFill>
                <a:latin typeface="Arial" panose="020B0604020202020204" pitchFamily="34" charset="0"/>
                <a:ea typeface="+mj-ea"/>
                <a:cs typeface="Arial" panose="020B0604020202020204" pitchFamily="34" charset="0"/>
              </a:rPr>
              <a:t>Монголын Шүүгчдийн холбооны 2021 оны  </a:t>
            </a:r>
            <a:br>
              <a:rPr lang="mn-MN" sz="5400" dirty="0">
                <a:solidFill>
                  <a:prstClr val="black"/>
                </a:solidFill>
                <a:latin typeface="Arial" panose="020B0604020202020204" pitchFamily="34" charset="0"/>
                <a:ea typeface="+mj-ea"/>
                <a:cs typeface="Arial" panose="020B0604020202020204" pitchFamily="34" charset="0"/>
              </a:rPr>
            </a:br>
            <a:r>
              <a:rPr lang="mn-MN" sz="5400" dirty="0">
                <a:solidFill>
                  <a:prstClr val="black"/>
                </a:solidFill>
                <a:latin typeface="Arial" panose="020B0604020202020204" pitchFamily="34" charset="0"/>
                <a:ea typeface="+mj-ea"/>
                <a:cs typeface="Arial" panose="020B0604020202020204" pitchFamily="34" charset="0"/>
              </a:rPr>
              <a:t>ажлын тайлан</a:t>
            </a:r>
            <a:endParaRPr lang="en-US" sz="1600" dirty="0"/>
          </a:p>
        </p:txBody>
      </p:sp>
      <p:pic>
        <p:nvPicPr>
          <p:cNvPr id="17" name="Picture 16">
            <a:extLst>
              <a:ext uri="{FF2B5EF4-FFF2-40B4-BE49-F238E27FC236}">
                <a16:creationId xmlns:a16="http://schemas.microsoft.com/office/drawing/2014/main" id="{48BAB42F-4392-4B97-A3F1-ACCEDF247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781" y="3468367"/>
            <a:ext cx="3723861" cy="1995055"/>
          </a:xfrm>
          <a:prstGeom prst="rect">
            <a:avLst/>
          </a:prstGeom>
        </p:spPr>
      </p:pic>
      <p:sp>
        <p:nvSpPr>
          <p:cNvPr id="19" name="Subtitle 2">
            <a:extLst>
              <a:ext uri="{FF2B5EF4-FFF2-40B4-BE49-F238E27FC236}">
                <a16:creationId xmlns:a16="http://schemas.microsoft.com/office/drawing/2014/main" id="{256FC6A1-7857-47F7-8753-353596100532}"/>
              </a:ext>
            </a:extLst>
          </p:cNvPr>
          <p:cNvSpPr>
            <a:spLocks noGrp="1"/>
          </p:cNvSpPr>
          <p:nvPr>
            <p:ph type="subTitle" idx="1"/>
          </p:nvPr>
        </p:nvSpPr>
        <p:spPr>
          <a:xfrm>
            <a:off x="1700212" y="6308034"/>
            <a:ext cx="8791575" cy="327991"/>
          </a:xfrm>
        </p:spPr>
        <p:txBody>
          <a:bodyPr>
            <a:normAutofit fontScale="85000" lnSpcReduction="20000"/>
          </a:bodyPr>
          <a:lstStyle/>
          <a:p>
            <a:r>
              <a:rPr lang="mn-MN" dirty="0"/>
              <a:t>Улаанбаатар хот</a:t>
            </a:r>
            <a:endParaRPr lang="en-US" dirty="0"/>
          </a:p>
        </p:txBody>
      </p:sp>
    </p:spTree>
    <p:extLst>
      <p:ext uri="{BB962C8B-B14F-4D97-AF65-F5344CB8AC3E}">
        <p14:creationId xmlns:p14="http://schemas.microsoft.com/office/powerpoint/2010/main" val="246420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3DB4CAF-65FA-4524-9B5C-30077E64B735}"/>
              </a:ext>
            </a:extLst>
          </p:cNvPr>
          <p:cNvGraphicFramePr>
            <a:graphicFrameLocks noGrp="1"/>
          </p:cNvGraphicFramePr>
          <p:nvPr>
            <p:extLst>
              <p:ext uri="{D42A27DB-BD31-4B8C-83A1-F6EECF244321}">
                <p14:modId xmlns:p14="http://schemas.microsoft.com/office/powerpoint/2010/main" val="1482345935"/>
              </p:ext>
            </p:extLst>
          </p:nvPr>
        </p:nvGraphicFramePr>
        <p:xfrm>
          <a:off x="1053548" y="1680411"/>
          <a:ext cx="10084904" cy="3222857"/>
        </p:xfrm>
        <a:graphic>
          <a:graphicData uri="http://schemas.openxmlformats.org/drawingml/2006/table">
            <a:tbl>
              <a:tblPr firstRow="1" bandRow="1">
                <a:tableStyleId>{2D5ABB26-0587-4C30-8999-92F81FD0307C}</a:tableStyleId>
              </a:tblPr>
              <a:tblGrid>
                <a:gridCol w="7739269">
                  <a:extLst>
                    <a:ext uri="{9D8B030D-6E8A-4147-A177-3AD203B41FA5}">
                      <a16:colId xmlns:a16="http://schemas.microsoft.com/office/drawing/2014/main" val="702684321"/>
                    </a:ext>
                  </a:extLst>
                </a:gridCol>
                <a:gridCol w="2345635">
                  <a:extLst>
                    <a:ext uri="{9D8B030D-6E8A-4147-A177-3AD203B41FA5}">
                      <a16:colId xmlns:a16="http://schemas.microsoft.com/office/drawing/2014/main" val="1182126087"/>
                    </a:ext>
                  </a:extLst>
                </a:gridCol>
              </a:tblGrid>
              <a:tr h="13705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dirty="0"/>
                        <a:t>“Иргэдийн шүүх болон шүүгчдэд хандах хандлага”-ын талаарх судалгааг “маркетметрикс” ХХК-аар хийлгэв. Иргэдийн дунд шүүхийн үйл ажиллагаа, чиг үүргийн талаарх эрх зүйн мэдлэг дутуу, олон нийтийн мэдээллийн хэрэгслээр шүүхийн талаарх бүрэн бус, сөрөг ойлголтууд түгээгдэж байгаа нь нөлөөлж буйг тогтоосон байна.</a:t>
                      </a:r>
                    </a:p>
                    <a:p>
                      <a:pPr algn="just"/>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dirty="0"/>
                        <a:t>МШХ</a:t>
                      </a:r>
                      <a:r>
                        <a:rPr lang="en-US" dirty="0"/>
                        <a:t>-</a:t>
                      </a:r>
                      <a:r>
                        <a:rPr lang="mn-MN" dirty="0"/>
                        <a:t>ны удирдах зөвлөл гишүүн шүүгчид</a:t>
                      </a:r>
                      <a:endParaRPr lang="en-US" dirty="0"/>
                    </a:p>
                    <a:p>
                      <a:r>
                        <a:rPr lang="mn-MN" dirty="0"/>
                        <a:t>Маркетметрикс ХХК</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29866"/>
                  </a:ext>
                </a:extLst>
              </a:tr>
              <a:tr h="1485497">
                <a:tc>
                  <a:txBody>
                    <a:bodyPr/>
                    <a:lstStyle/>
                    <a:p>
                      <a:pPr algn="just"/>
                      <a:r>
                        <a:rPr lang="mn-MN" dirty="0"/>
                        <a:t>“Шүүгч, түүний гэр бүлийн гишүүний амь нас, эрүүл мэндэд аюул занал учрах нөхцөл үүссэн үед хамгаалалтын арга хэмжээ хэрэгжүүлэх журам”-ын төсөлд санал авах тухай ШЕЗ-ийн даргын 2021.11.01-ний өдрийн 01/958 тоот албан бичгийг холбооны вэб хуудсанд байршуулан шүүгчдээс саналыг авч, ШЕЗ</a:t>
                      </a:r>
                      <a:r>
                        <a:rPr lang="en-US" dirty="0"/>
                        <a:t>-</a:t>
                      </a:r>
                      <a:r>
                        <a:rPr lang="mn-MN" dirty="0"/>
                        <a:t>д хүргүүлэв.</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dirty="0"/>
                        <a:t>МШХ</a:t>
                      </a:r>
                      <a:r>
                        <a:rPr lang="en-US" dirty="0"/>
                        <a:t>-</a:t>
                      </a:r>
                      <a:r>
                        <a:rPr lang="mn-MN" dirty="0"/>
                        <a:t>ны удирдах зөвлөл, гишүүн шүүгчид,</a:t>
                      </a:r>
                      <a:endParaRPr lang="en-US" dirty="0"/>
                    </a:p>
                    <a:p>
                      <a:r>
                        <a:rPr lang="mn-MN" dirty="0"/>
                        <a:t>Шүүхийн ерөнхий зөвлөл</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043759"/>
                  </a:ext>
                </a:extLst>
              </a:tr>
            </a:tbl>
          </a:graphicData>
        </a:graphic>
      </p:graphicFrame>
    </p:spTree>
    <p:extLst>
      <p:ext uri="{BB962C8B-B14F-4D97-AF65-F5344CB8AC3E}">
        <p14:creationId xmlns:p14="http://schemas.microsoft.com/office/powerpoint/2010/main" val="179551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58951D-24FB-4F9F-BEEE-827000818CB3}"/>
              </a:ext>
            </a:extLst>
          </p:cNvPr>
          <p:cNvSpPr/>
          <p:nvPr/>
        </p:nvSpPr>
        <p:spPr>
          <a:xfrm>
            <a:off x="1258957" y="442148"/>
            <a:ext cx="9674086" cy="954107"/>
          </a:xfrm>
          <a:prstGeom prst="rect">
            <a:avLst/>
          </a:prstGeom>
        </p:spPr>
        <p:txBody>
          <a:bodyPr wrap="square">
            <a:spAutoFit/>
          </a:bodyPr>
          <a:lstStyle/>
          <a:p>
            <a:r>
              <a:rPr lang="mn-MN" sz="2800" dirty="0"/>
              <a:t>Гурав. Холбооны гишүүдэд мөнгөн тусламж, дэмжлэг үзүүлэх холбооны нэрэмжит шагнал олгох хүрээнд </a:t>
            </a:r>
            <a:endParaRPr lang="en-US" sz="2800" dirty="0"/>
          </a:p>
        </p:txBody>
      </p:sp>
      <p:sp>
        <p:nvSpPr>
          <p:cNvPr id="6" name="Rectangle 5">
            <a:extLst>
              <a:ext uri="{FF2B5EF4-FFF2-40B4-BE49-F238E27FC236}">
                <a16:creationId xmlns:a16="http://schemas.microsoft.com/office/drawing/2014/main" id="{862926BC-8BF1-4BDD-8AF3-D72126C89AE0}"/>
              </a:ext>
            </a:extLst>
          </p:cNvPr>
          <p:cNvSpPr/>
          <p:nvPr/>
        </p:nvSpPr>
        <p:spPr>
          <a:xfrm>
            <a:off x="1696278" y="1396255"/>
            <a:ext cx="8799444" cy="5816977"/>
          </a:xfrm>
          <a:prstGeom prst="rect">
            <a:avLst/>
          </a:prstGeom>
        </p:spPr>
        <p:txBody>
          <a:bodyPr wrap="square">
            <a:spAutoFit/>
          </a:bodyPr>
          <a:lstStyle/>
          <a:p>
            <a:pPr algn="just"/>
            <a:r>
              <a:rPr lang="mn-MN" sz="2400" dirty="0"/>
              <a:t>1. Шүүгчдээс Шүүхийн Ерөнхий зөвлөл, сахилгын хорооны гишүүнээр сонгогдсон 9 шүүгч гишүүн, Удирдах зөвлөлд шинээр сонгогдсон 2 шүүгч гишүүн нийт 11 шүүгчдэд хүндэтгэл үзүүлж, дурсгалын зүйл гардуулсан байна.</a:t>
            </a:r>
          </a:p>
          <a:p>
            <a:pPr algn="just"/>
            <a:r>
              <a:rPr lang="mn-MN" sz="2400" dirty="0"/>
              <a:t>2. Гурван шүүгчдийн ар гэрт 600 000 (зургаан зуун мянга) төгрөгийн тусламж, дэмжлэг үзүүлэв.</a:t>
            </a:r>
          </a:p>
          <a:p>
            <a:pPr algn="just"/>
            <a:r>
              <a:rPr lang="mn-MN" sz="2400" dirty="0"/>
              <a:t>3.  Өвчний улмаас 3 шүүгчид эмчилгээний зардалд зориулж хандивын аян өрнүүлж 1.500.000 (нэг сая таван зуун мянга) төгрөгийн тусламж</a:t>
            </a:r>
            <a:br>
              <a:rPr lang="mn-MN" sz="2400" dirty="0"/>
            </a:br>
            <a:r>
              <a:rPr lang="mn-MN" sz="2400" dirty="0"/>
              <a:t>4. Нас барсан 3 шүүгчийн ар гэрт 800 000 (найман зуун мянга) төгрөгийн мөнгөн тусламж үзүүлжээ.</a:t>
            </a:r>
          </a:p>
          <a:p>
            <a:pPr algn="just"/>
            <a:r>
              <a:rPr lang="mn-MN" sz="2400" dirty="0"/>
              <a:t>5. Тэтгэвэрт гарсан 5  шүүгчид хүндэтгэл үзүүлж: 1000000 (нэг сая) төгрөг, 185000 (нэг зуун наян таван мянга) төгрөгийн дурсгалын зүйл гардуулав.</a:t>
            </a:r>
          </a:p>
          <a:p>
            <a:endParaRPr lang="mn-MN" dirty="0"/>
          </a:p>
          <a:p>
            <a:endParaRPr lang="mn-MN" dirty="0"/>
          </a:p>
        </p:txBody>
      </p:sp>
    </p:spTree>
    <p:extLst>
      <p:ext uri="{BB962C8B-B14F-4D97-AF65-F5344CB8AC3E}">
        <p14:creationId xmlns:p14="http://schemas.microsoft.com/office/powerpoint/2010/main" val="345676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5B5975-FD80-4380-B3A7-ADDAAF988F44}"/>
              </a:ext>
            </a:extLst>
          </p:cNvPr>
          <p:cNvSpPr/>
          <p:nvPr/>
        </p:nvSpPr>
        <p:spPr>
          <a:xfrm>
            <a:off x="1391477" y="203469"/>
            <a:ext cx="8772939" cy="530145"/>
          </a:xfrm>
          <a:prstGeom prst="rect">
            <a:avLst/>
          </a:prstGeom>
        </p:spPr>
        <p:txBody>
          <a:bodyPr wrap="square">
            <a:spAutoFit/>
          </a:bodyPr>
          <a:lstStyle/>
          <a:p>
            <a:pPr lvl="0" algn="just">
              <a:lnSpc>
                <a:spcPct val="107000"/>
              </a:lnSpc>
              <a:spcAft>
                <a:spcPts val="800"/>
              </a:spcAft>
            </a:pPr>
            <a:r>
              <a:rPr lang="mn-MN" sz="2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Дөрөв. Сургалт, судалгаа хэвлэл мэдээлэл</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0DF23072-995E-4C79-A989-6F752B697B67}"/>
              </a:ext>
            </a:extLst>
          </p:cNvPr>
          <p:cNvGraphicFramePr>
            <a:graphicFrameLocks noGrp="1"/>
          </p:cNvGraphicFramePr>
          <p:nvPr>
            <p:extLst>
              <p:ext uri="{D42A27DB-BD31-4B8C-83A1-F6EECF244321}">
                <p14:modId xmlns:p14="http://schemas.microsoft.com/office/powerpoint/2010/main" val="283404872"/>
              </p:ext>
            </p:extLst>
          </p:nvPr>
        </p:nvGraphicFramePr>
        <p:xfrm>
          <a:off x="974034" y="956098"/>
          <a:ext cx="10237305" cy="1188720"/>
        </p:xfrm>
        <a:graphic>
          <a:graphicData uri="http://schemas.openxmlformats.org/drawingml/2006/table">
            <a:tbl>
              <a:tblPr firstRow="1" bandRow="1">
                <a:tableStyleId>{5940675A-B579-460E-94D1-54222C63F5DA}</a:tableStyleId>
              </a:tblPr>
              <a:tblGrid>
                <a:gridCol w="7653131">
                  <a:extLst>
                    <a:ext uri="{9D8B030D-6E8A-4147-A177-3AD203B41FA5}">
                      <a16:colId xmlns:a16="http://schemas.microsoft.com/office/drawing/2014/main" val="2334359220"/>
                    </a:ext>
                  </a:extLst>
                </a:gridCol>
                <a:gridCol w="2584174">
                  <a:extLst>
                    <a:ext uri="{9D8B030D-6E8A-4147-A177-3AD203B41FA5}">
                      <a16:colId xmlns:a16="http://schemas.microsoft.com/office/drawing/2014/main" val="2830709965"/>
                    </a:ext>
                  </a:extLst>
                </a:gridCol>
              </a:tblGrid>
              <a:tr h="1111242">
                <a:tc>
                  <a:txBody>
                    <a:bodyPr/>
                    <a:lstStyle/>
                    <a:p>
                      <a:pPr algn="just"/>
                      <a:r>
                        <a:rPr lang="mn-MN" dirty="0"/>
                        <a:t>Сургалт, судалгааны мэргэжлийн “Төгс дэлхий” ХХК-тай “Олон нийтийн зөвлөх үйлчилгээ”-ний гэрээг байгуулж,  2021 оны 01 дүгээр сараас 7 дугаар сар хүртэл 20 гаруй удаагийн уулзалт хийж, сургалт, зөвлөгөө авч ажилласан байна.</a:t>
                      </a:r>
                      <a:endParaRPr lang="en-US" dirty="0"/>
                    </a:p>
                  </a:txBody>
                  <a:tcPr/>
                </a:tc>
                <a:tc>
                  <a:txBody>
                    <a:bodyPr/>
                    <a:lstStyle/>
                    <a:p>
                      <a:r>
                        <a:rPr lang="mn-MN" dirty="0"/>
                        <a:t>Судалааны дэд хороо, гишүүн шүүгчид</a:t>
                      </a:r>
                      <a:endParaRPr lang="en-US" dirty="0"/>
                    </a:p>
                  </a:txBody>
                  <a:tcPr/>
                </a:tc>
                <a:extLst>
                  <a:ext uri="{0D108BD9-81ED-4DB2-BD59-A6C34878D82A}">
                    <a16:rowId xmlns:a16="http://schemas.microsoft.com/office/drawing/2014/main" val="2561862730"/>
                  </a:ext>
                </a:extLst>
              </a:tr>
            </a:tbl>
          </a:graphicData>
        </a:graphic>
      </p:graphicFrame>
      <p:graphicFrame>
        <p:nvGraphicFramePr>
          <p:cNvPr id="4" name="Table 3">
            <a:extLst>
              <a:ext uri="{FF2B5EF4-FFF2-40B4-BE49-F238E27FC236}">
                <a16:creationId xmlns:a16="http://schemas.microsoft.com/office/drawing/2014/main" id="{0090B029-1684-4FFF-B11A-6B9AF683FDCA}"/>
              </a:ext>
            </a:extLst>
          </p:cNvPr>
          <p:cNvGraphicFramePr>
            <a:graphicFrameLocks noGrp="1"/>
          </p:cNvGraphicFramePr>
          <p:nvPr>
            <p:extLst>
              <p:ext uri="{D42A27DB-BD31-4B8C-83A1-F6EECF244321}">
                <p14:modId xmlns:p14="http://schemas.microsoft.com/office/powerpoint/2010/main" val="1017890463"/>
              </p:ext>
            </p:extLst>
          </p:nvPr>
        </p:nvGraphicFramePr>
        <p:xfrm>
          <a:off x="974033" y="2158158"/>
          <a:ext cx="10237305" cy="1188720"/>
        </p:xfrm>
        <a:graphic>
          <a:graphicData uri="http://schemas.openxmlformats.org/drawingml/2006/table">
            <a:tbl>
              <a:tblPr firstRow="1" bandRow="1">
                <a:tableStyleId>{5940675A-B579-460E-94D1-54222C63F5DA}</a:tableStyleId>
              </a:tblPr>
              <a:tblGrid>
                <a:gridCol w="7653132">
                  <a:extLst>
                    <a:ext uri="{9D8B030D-6E8A-4147-A177-3AD203B41FA5}">
                      <a16:colId xmlns:a16="http://schemas.microsoft.com/office/drawing/2014/main" val="4185643297"/>
                    </a:ext>
                  </a:extLst>
                </a:gridCol>
                <a:gridCol w="2584173">
                  <a:extLst>
                    <a:ext uri="{9D8B030D-6E8A-4147-A177-3AD203B41FA5}">
                      <a16:colId xmlns:a16="http://schemas.microsoft.com/office/drawing/2014/main" val="3419012585"/>
                    </a:ext>
                  </a:extLst>
                </a:gridCol>
              </a:tblGrid>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dirty="0"/>
                        <a:t>2021.01.06 “Жиком пресс” ХХК-д Монголын Шүүгчдийн холбооноос бэлтгэн гаргадаг “Шударга ёсны хэмжүүр” сэтгүүлийг 500 ширхэг хэвлүүлж,</a:t>
                      </a:r>
                      <a:r>
                        <a:rPr lang="mn-MN" baseline="0" dirty="0"/>
                        <a:t> гишүүдэд хүргүүлсэн байна</a:t>
                      </a:r>
                      <a:r>
                        <a:rPr lang="mn-MN" dirty="0"/>
                        <a:t>.</a:t>
                      </a:r>
                    </a:p>
                    <a:p>
                      <a:endParaRPr lang="en-US" dirty="0"/>
                    </a:p>
                  </a:txBody>
                  <a:tcPr/>
                </a:tc>
                <a:tc>
                  <a:txBody>
                    <a:bodyPr/>
                    <a:lstStyle/>
                    <a:p>
                      <a:r>
                        <a:rPr lang="mn-MN" dirty="0"/>
                        <a:t>Жиком пресс ХХК, салбар хороо хариуцсан шүүгч З.Ганзориг, </a:t>
                      </a:r>
                    </a:p>
                    <a:p>
                      <a:r>
                        <a:rPr lang="mn-MN" dirty="0"/>
                        <a:t>Ш.Оюунтуул</a:t>
                      </a:r>
                      <a:endParaRPr lang="en-US" dirty="0"/>
                    </a:p>
                  </a:txBody>
                  <a:tcPr/>
                </a:tc>
                <a:extLst>
                  <a:ext uri="{0D108BD9-81ED-4DB2-BD59-A6C34878D82A}">
                    <a16:rowId xmlns:a16="http://schemas.microsoft.com/office/drawing/2014/main" val="2925426075"/>
                  </a:ext>
                </a:extLst>
              </a:tr>
            </a:tbl>
          </a:graphicData>
        </a:graphic>
      </p:graphicFrame>
      <p:graphicFrame>
        <p:nvGraphicFramePr>
          <p:cNvPr id="10" name="Table 9">
            <a:extLst>
              <a:ext uri="{FF2B5EF4-FFF2-40B4-BE49-F238E27FC236}">
                <a16:creationId xmlns:a16="http://schemas.microsoft.com/office/drawing/2014/main" id="{9B9A522D-8159-444B-97B7-3BEA8DD27E1A}"/>
              </a:ext>
            </a:extLst>
          </p:cNvPr>
          <p:cNvGraphicFramePr>
            <a:graphicFrameLocks noGrp="1"/>
          </p:cNvGraphicFramePr>
          <p:nvPr>
            <p:extLst>
              <p:ext uri="{D42A27DB-BD31-4B8C-83A1-F6EECF244321}">
                <p14:modId xmlns:p14="http://schemas.microsoft.com/office/powerpoint/2010/main" val="2455505154"/>
              </p:ext>
            </p:extLst>
          </p:nvPr>
        </p:nvGraphicFramePr>
        <p:xfrm>
          <a:off x="974032" y="3360218"/>
          <a:ext cx="10237305" cy="1722337"/>
        </p:xfrm>
        <a:graphic>
          <a:graphicData uri="http://schemas.openxmlformats.org/drawingml/2006/table">
            <a:tbl>
              <a:tblPr firstRow="1" bandRow="1">
                <a:tableStyleId>{5940675A-B579-460E-94D1-54222C63F5DA}</a:tableStyleId>
              </a:tblPr>
              <a:tblGrid>
                <a:gridCol w="7639882">
                  <a:extLst>
                    <a:ext uri="{9D8B030D-6E8A-4147-A177-3AD203B41FA5}">
                      <a16:colId xmlns:a16="http://schemas.microsoft.com/office/drawing/2014/main" val="361713460"/>
                    </a:ext>
                  </a:extLst>
                </a:gridCol>
                <a:gridCol w="2597423">
                  <a:extLst>
                    <a:ext uri="{9D8B030D-6E8A-4147-A177-3AD203B41FA5}">
                      <a16:colId xmlns:a16="http://schemas.microsoft.com/office/drawing/2014/main" val="3784086812"/>
                    </a:ext>
                  </a:extLst>
                </a:gridCol>
              </a:tblGrid>
              <a:tr h="1722337">
                <a:tc>
                  <a:txBody>
                    <a:bodyPr/>
                    <a:lstStyle/>
                    <a:p>
                      <a:r>
                        <a:rPr lang="mn-MN" dirty="0"/>
                        <a:t>2021 оны 01 дүгээр сарын 21</a:t>
                      </a:r>
                      <a:r>
                        <a:rPr lang="en-US" dirty="0"/>
                        <a:t>-</a:t>
                      </a:r>
                      <a:r>
                        <a:rPr lang="mn-MN" dirty="0"/>
                        <a:t>ний өдөр </a:t>
                      </a:r>
                      <a:r>
                        <a:rPr lang="en-US" dirty="0"/>
                        <a:t>“</a:t>
                      </a:r>
                      <a:r>
                        <a:rPr lang="mn-MN" dirty="0"/>
                        <a:t>Ашгийн бус байгууллагын менежементийн онцлог</a:t>
                      </a:r>
                      <a:r>
                        <a:rPr lang="en-US" dirty="0"/>
                        <a:t>”</a:t>
                      </a:r>
                      <a:r>
                        <a:rPr lang="mn-MN" dirty="0"/>
                        <a:t> сэдэвт зайны сургалтад Нийслэл, дүүрэг, орон нутгийн 100 гаруй шүүгч хамрагдав.</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dirty="0"/>
                        <a:t>Судалгааны дэд хороо, Гишүүн шүүгчид</a:t>
                      </a:r>
                      <a:endParaRPr lang="en-US" dirty="0"/>
                    </a:p>
                    <a:p>
                      <a:endParaRPr lang="en-US" dirty="0"/>
                    </a:p>
                  </a:txBody>
                  <a:tcPr/>
                </a:tc>
                <a:extLst>
                  <a:ext uri="{0D108BD9-81ED-4DB2-BD59-A6C34878D82A}">
                    <a16:rowId xmlns:a16="http://schemas.microsoft.com/office/drawing/2014/main" val="1080505906"/>
                  </a:ext>
                </a:extLst>
              </a:tr>
            </a:tbl>
          </a:graphicData>
        </a:graphic>
      </p:graphicFrame>
    </p:spTree>
    <p:extLst>
      <p:ext uri="{BB962C8B-B14F-4D97-AF65-F5344CB8AC3E}">
        <p14:creationId xmlns:p14="http://schemas.microsoft.com/office/powerpoint/2010/main" val="154243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BA183B4-6922-472E-BC6E-82204686842C}"/>
              </a:ext>
            </a:extLst>
          </p:cNvPr>
          <p:cNvGraphicFramePr>
            <a:graphicFrameLocks noGrp="1"/>
          </p:cNvGraphicFramePr>
          <p:nvPr>
            <p:extLst>
              <p:ext uri="{D42A27DB-BD31-4B8C-83A1-F6EECF244321}">
                <p14:modId xmlns:p14="http://schemas.microsoft.com/office/powerpoint/2010/main" val="2464409944"/>
              </p:ext>
            </p:extLst>
          </p:nvPr>
        </p:nvGraphicFramePr>
        <p:xfrm>
          <a:off x="1245704" y="777240"/>
          <a:ext cx="9700592" cy="4907280"/>
        </p:xfrm>
        <a:graphic>
          <a:graphicData uri="http://schemas.openxmlformats.org/drawingml/2006/table">
            <a:tbl>
              <a:tblPr firstRow="1" bandRow="1">
                <a:tableStyleId>{5940675A-B579-460E-94D1-54222C63F5DA}</a:tableStyleId>
              </a:tblPr>
              <a:tblGrid>
                <a:gridCol w="7209183">
                  <a:extLst>
                    <a:ext uri="{9D8B030D-6E8A-4147-A177-3AD203B41FA5}">
                      <a16:colId xmlns:a16="http://schemas.microsoft.com/office/drawing/2014/main" val="275656236"/>
                    </a:ext>
                  </a:extLst>
                </a:gridCol>
                <a:gridCol w="2491409">
                  <a:extLst>
                    <a:ext uri="{9D8B030D-6E8A-4147-A177-3AD203B41FA5}">
                      <a16:colId xmlns:a16="http://schemas.microsoft.com/office/drawing/2014/main" val="2503784028"/>
                    </a:ext>
                  </a:extLst>
                </a:gridCol>
              </a:tblGrid>
              <a:tr h="175235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dirty="0"/>
                        <a:t>“</a:t>
                      </a:r>
                      <a:r>
                        <a:rPr lang="mn-MN" sz="2000" dirty="0"/>
                        <a:t>Тоон мэдээллийг ашиглан дүн шинжилгээ хийх арга, техникүүд” сэдэвт хэлэлцүүлгийг зохион байгуулав. “Ашгийн бус байгууллагын менежментийн онцлог” сэдвээр 2021 оны 01 дүгээр сарын 21-ний өдөр зайнаас зааж, ОНХ ажлын төлөвлөгөө боловсруулав. </a:t>
                      </a:r>
                      <a:endParaRPr lang="en-US" sz="2000"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txBody>
                  <a:tcPr/>
                </a:tc>
                <a:tc>
                  <a:txBody>
                    <a:bodyPr/>
                    <a:lstStyle/>
                    <a:p>
                      <a:r>
                        <a:rPr lang="mn-MN" dirty="0"/>
                        <a:t>Судалгааны дэд хороо</a:t>
                      </a:r>
                    </a:p>
                    <a:p>
                      <a:r>
                        <a:rPr lang="mn-MN" dirty="0"/>
                        <a:t>Олон нийттай харилцах ажлын хэсэг, Менежментийн зөвлөх Б.Түвшинтөгс</a:t>
                      </a:r>
                    </a:p>
                    <a:p>
                      <a:r>
                        <a:rPr lang="mn-MN" dirty="0"/>
                        <a:t>Гишүүн шүүгчид</a:t>
                      </a:r>
                      <a:endParaRPr lang="en-US" dirty="0"/>
                    </a:p>
                  </a:txBody>
                  <a:tcPr/>
                </a:tc>
                <a:extLst>
                  <a:ext uri="{0D108BD9-81ED-4DB2-BD59-A6C34878D82A}">
                    <a16:rowId xmlns:a16="http://schemas.microsoft.com/office/drawing/2014/main" val="187546276"/>
                  </a:ext>
                </a:extLst>
              </a:tr>
            </a:tbl>
          </a:graphicData>
        </a:graphic>
      </p:graphicFrame>
      <p:pic>
        <p:nvPicPr>
          <p:cNvPr id="3" name="Picture 2">
            <a:extLst>
              <a:ext uri="{FF2B5EF4-FFF2-40B4-BE49-F238E27FC236}">
                <a16:creationId xmlns:a16="http://schemas.microsoft.com/office/drawing/2014/main" id="{4E75214E-87A9-4650-B022-097E5BE8B06E}"/>
              </a:ext>
            </a:extLst>
          </p:cNvPr>
          <p:cNvPicPr>
            <a:picLocks noChangeAspect="1"/>
          </p:cNvPicPr>
          <p:nvPr/>
        </p:nvPicPr>
        <p:blipFill>
          <a:blip r:embed="rId2"/>
          <a:stretch>
            <a:fillRect/>
          </a:stretch>
        </p:blipFill>
        <p:spPr>
          <a:xfrm>
            <a:off x="1245704" y="2729948"/>
            <a:ext cx="5155096" cy="3350812"/>
          </a:xfrm>
          <a:prstGeom prst="rect">
            <a:avLst/>
          </a:prstGeom>
        </p:spPr>
      </p:pic>
      <p:pic>
        <p:nvPicPr>
          <p:cNvPr id="4" name="Picture 3">
            <a:extLst>
              <a:ext uri="{FF2B5EF4-FFF2-40B4-BE49-F238E27FC236}">
                <a16:creationId xmlns:a16="http://schemas.microsoft.com/office/drawing/2014/main" id="{BB4A13CC-BC50-4FBD-8032-8B5357455326}"/>
              </a:ext>
            </a:extLst>
          </p:cNvPr>
          <p:cNvPicPr>
            <a:picLocks noChangeAspect="1"/>
          </p:cNvPicPr>
          <p:nvPr/>
        </p:nvPicPr>
        <p:blipFill>
          <a:blip r:embed="rId3"/>
          <a:stretch>
            <a:fillRect/>
          </a:stretch>
        </p:blipFill>
        <p:spPr>
          <a:xfrm>
            <a:off x="6400800" y="2729948"/>
            <a:ext cx="4545496" cy="3350812"/>
          </a:xfrm>
          <a:prstGeom prst="rect">
            <a:avLst/>
          </a:prstGeom>
        </p:spPr>
      </p:pic>
    </p:spTree>
    <p:extLst>
      <p:ext uri="{BB962C8B-B14F-4D97-AF65-F5344CB8AC3E}">
        <p14:creationId xmlns:p14="http://schemas.microsoft.com/office/powerpoint/2010/main" val="13777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734ACCB-BB1C-493D-A660-A4DC6F820529}"/>
              </a:ext>
            </a:extLst>
          </p:cNvPr>
          <p:cNvGraphicFramePr>
            <a:graphicFrameLocks noGrp="1"/>
          </p:cNvGraphicFramePr>
          <p:nvPr>
            <p:extLst>
              <p:ext uri="{D42A27DB-BD31-4B8C-83A1-F6EECF244321}">
                <p14:modId xmlns:p14="http://schemas.microsoft.com/office/powerpoint/2010/main" val="1785476012"/>
              </p:ext>
            </p:extLst>
          </p:nvPr>
        </p:nvGraphicFramePr>
        <p:xfrm>
          <a:off x="1219200" y="777240"/>
          <a:ext cx="9753600" cy="4488443"/>
        </p:xfrm>
        <a:graphic>
          <a:graphicData uri="http://schemas.openxmlformats.org/drawingml/2006/table">
            <a:tbl>
              <a:tblPr firstRow="1" bandRow="1">
                <a:tableStyleId>{5940675A-B579-460E-94D1-54222C63F5DA}</a:tableStyleId>
              </a:tblPr>
              <a:tblGrid>
                <a:gridCol w="6978869">
                  <a:extLst>
                    <a:ext uri="{9D8B030D-6E8A-4147-A177-3AD203B41FA5}">
                      <a16:colId xmlns:a16="http://schemas.microsoft.com/office/drawing/2014/main" val="1277921380"/>
                    </a:ext>
                  </a:extLst>
                </a:gridCol>
                <a:gridCol w="2774731">
                  <a:extLst>
                    <a:ext uri="{9D8B030D-6E8A-4147-A177-3AD203B41FA5}">
                      <a16:colId xmlns:a16="http://schemas.microsoft.com/office/drawing/2014/main" val="3873116803"/>
                    </a:ext>
                  </a:extLst>
                </a:gridCol>
              </a:tblGrid>
              <a:tr h="4488443">
                <a:tc>
                  <a:txBody>
                    <a:bodyPr/>
                    <a:lstStyle/>
                    <a:p>
                      <a:pPr algn="just"/>
                      <a:r>
                        <a:rPr lang="en-US" dirty="0"/>
                        <a:t>“</a:t>
                      </a:r>
                      <a:r>
                        <a:rPr lang="mn-MN" sz="2400" dirty="0"/>
                        <a:t>Тоон мэдээллийг ашиглан дүн шинжилгээ хийх арга</a:t>
                      </a:r>
                      <a:r>
                        <a:rPr lang="en-US" sz="2400" dirty="0"/>
                        <a:t>,</a:t>
                      </a:r>
                      <a:r>
                        <a:rPr lang="mn-MN" sz="2400" dirty="0"/>
                        <a:t> техникүүд</a:t>
                      </a:r>
                      <a:r>
                        <a:rPr lang="en-US" sz="2400" dirty="0"/>
                        <a:t>” </a:t>
                      </a:r>
                      <a:r>
                        <a:rPr lang="mn-MN" sz="2400" dirty="0"/>
                        <a:t>сэдэвт хэлэлцүүлэгт:</a:t>
                      </a:r>
                    </a:p>
                    <a:p>
                      <a:pPr algn="just"/>
                      <a:endParaRPr lang="mn-MN" sz="2400" dirty="0"/>
                    </a:p>
                    <a:p>
                      <a:pPr algn="just"/>
                      <a:r>
                        <a:rPr lang="mn-MN" sz="2400" dirty="0"/>
                        <a:t> анхан болон давж заалдах шатны шүүхийн Н.Оюунтуяа, Н.Ганболд, Т.Бадрах, Л.Энхбилэг, Ш.Оюунтуул, Н.Мөнх-Эрдэнэ, А.Сарантуяа, Х.Энхзаяа, Н.Гэрэлтуяа, А.Мөнхзул, Ц.Ичинхорлоо, Д.Мөнхөө, Л.Болортуяа, Г.Ганбаатар нарын бүрэлдэхүүнтэй 30 шүүгч оролцов.</a:t>
                      </a:r>
                      <a:endParaRPr lang="en-US" dirty="0"/>
                    </a:p>
                  </a:txBody>
                  <a:tcPr/>
                </a:tc>
                <a:tc>
                  <a:txBody>
                    <a:bodyPr/>
                    <a:lstStyle/>
                    <a:p>
                      <a:r>
                        <a:rPr lang="mn-MN" sz="2400" dirty="0"/>
                        <a:t>Судалгааны дэд хороо, Гишүүн шүүгчид</a:t>
                      </a:r>
                      <a:endParaRPr lang="en-US" sz="2400" dirty="0"/>
                    </a:p>
                  </a:txBody>
                  <a:tcPr/>
                </a:tc>
                <a:extLst>
                  <a:ext uri="{0D108BD9-81ED-4DB2-BD59-A6C34878D82A}">
                    <a16:rowId xmlns:a16="http://schemas.microsoft.com/office/drawing/2014/main" val="3496993962"/>
                  </a:ext>
                </a:extLst>
              </a:tr>
            </a:tbl>
          </a:graphicData>
        </a:graphic>
      </p:graphicFrame>
    </p:spTree>
    <p:extLst>
      <p:ext uri="{BB962C8B-B14F-4D97-AF65-F5344CB8AC3E}">
        <p14:creationId xmlns:p14="http://schemas.microsoft.com/office/powerpoint/2010/main" val="185565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53C242-B58E-42AB-9982-B29A1268D9C4}"/>
              </a:ext>
            </a:extLst>
          </p:cNvPr>
          <p:cNvGraphicFramePr>
            <a:graphicFrameLocks noGrp="1"/>
          </p:cNvGraphicFramePr>
          <p:nvPr>
            <p:extLst>
              <p:ext uri="{D42A27DB-BD31-4B8C-83A1-F6EECF244321}">
                <p14:modId xmlns:p14="http://schemas.microsoft.com/office/powerpoint/2010/main" val="2655216620"/>
              </p:ext>
            </p:extLst>
          </p:nvPr>
        </p:nvGraphicFramePr>
        <p:xfrm>
          <a:off x="974033" y="1402080"/>
          <a:ext cx="10243934" cy="4206240"/>
        </p:xfrm>
        <a:graphic>
          <a:graphicData uri="http://schemas.openxmlformats.org/drawingml/2006/table">
            <a:tbl>
              <a:tblPr firstRow="1" bandRow="1">
                <a:tableStyleId>{5940675A-B579-460E-94D1-54222C63F5DA}</a:tableStyleId>
              </a:tblPr>
              <a:tblGrid>
                <a:gridCol w="7653133">
                  <a:extLst>
                    <a:ext uri="{9D8B030D-6E8A-4147-A177-3AD203B41FA5}">
                      <a16:colId xmlns:a16="http://schemas.microsoft.com/office/drawing/2014/main" val="2780678261"/>
                    </a:ext>
                  </a:extLst>
                </a:gridCol>
                <a:gridCol w="2590801">
                  <a:extLst>
                    <a:ext uri="{9D8B030D-6E8A-4147-A177-3AD203B41FA5}">
                      <a16:colId xmlns:a16="http://schemas.microsoft.com/office/drawing/2014/main" val="4071580552"/>
                    </a:ext>
                  </a:extLst>
                </a:gridCol>
              </a:tblGrid>
              <a:tr h="8366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sz="2800" dirty="0"/>
                        <a:t>2021 оны 4 дүгээр сарын 09-ны өдөр “сэтгэл зүйн дархлаа-хувь хүний хөгжил” сэдвээр сургалт зохион байгуулав.</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mn-MN" sz="2000" dirty="0"/>
                        <a:t>Сургалт судалгааны дэд хороо, “Монгол өрх” төвийн Сэтгэл зүйч Н.Баасанбат</a:t>
                      </a:r>
                    </a:p>
                    <a:p>
                      <a:r>
                        <a:rPr lang="mn-MN" sz="2000" dirty="0"/>
                        <a:t>Гишүүн шүүгчид </a:t>
                      </a:r>
                      <a:endParaRPr lang="en-US" sz="20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9443032"/>
                  </a:ext>
                </a:extLst>
              </a:tr>
              <a:tr h="14621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sz="2800" dirty="0"/>
                        <a:t>Монгол банк, шүүхийн ерөнхий зөвлөлтэй хамтран “эрх зүй ба эдийн засаг” сэдэвт сургалтыг 2021 оны 5 дугаар сарын 03-ны өдөр зохион байгуулж, нийслэл, дүүрэг, орон нутгийн 170 гаруй шүүгчдийг хамруулсан байна.</a:t>
                      </a:r>
                      <a:endParaRPr lang="en-US" sz="28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2000" dirty="0"/>
                        <a:t>Судалгааны дэд хороо, гишүүн шүүгчид</a:t>
                      </a:r>
                      <a:endParaRPr lang="en-US" sz="2000" dirty="0"/>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5460116"/>
                  </a:ext>
                </a:extLst>
              </a:tr>
            </a:tbl>
          </a:graphicData>
        </a:graphic>
      </p:graphicFrame>
    </p:spTree>
    <p:extLst>
      <p:ext uri="{BB962C8B-B14F-4D97-AF65-F5344CB8AC3E}">
        <p14:creationId xmlns:p14="http://schemas.microsoft.com/office/powerpoint/2010/main" val="327268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C6F2F87-53FB-472E-9163-84896D5E37DC}"/>
              </a:ext>
            </a:extLst>
          </p:cNvPr>
          <p:cNvGraphicFramePr>
            <a:graphicFrameLocks noGrp="1"/>
          </p:cNvGraphicFramePr>
          <p:nvPr>
            <p:extLst>
              <p:ext uri="{D42A27DB-BD31-4B8C-83A1-F6EECF244321}">
                <p14:modId xmlns:p14="http://schemas.microsoft.com/office/powerpoint/2010/main" val="747373398"/>
              </p:ext>
            </p:extLst>
          </p:nvPr>
        </p:nvGraphicFramePr>
        <p:xfrm>
          <a:off x="1027043" y="411480"/>
          <a:ext cx="10137914" cy="4255249"/>
        </p:xfrm>
        <a:graphic>
          <a:graphicData uri="http://schemas.openxmlformats.org/drawingml/2006/table">
            <a:tbl>
              <a:tblPr firstRow="1" bandRow="1">
                <a:tableStyleId>{5940675A-B579-460E-94D1-54222C63F5DA}</a:tableStyleId>
              </a:tblPr>
              <a:tblGrid>
                <a:gridCol w="7845288">
                  <a:extLst>
                    <a:ext uri="{9D8B030D-6E8A-4147-A177-3AD203B41FA5}">
                      <a16:colId xmlns:a16="http://schemas.microsoft.com/office/drawing/2014/main" val="2127193587"/>
                    </a:ext>
                  </a:extLst>
                </a:gridCol>
                <a:gridCol w="2292626">
                  <a:extLst>
                    <a:ext uri="{9D8B030D-6E8A-4147-A177-3AD203B41FA5}">
                      <a16:colId xmlns:a16="http://schemas.microsoft.com/office/drawing/2014/main" val="743752808"/>
                    </a:ext>
                  </a:extLst>
                </a:gridCol>
              </a:tblGrid>
              <a:tr h="169492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dirty="0"/>
                        <a:t>Монголын Шүүгчдийн холбооны өдөр тутмын үйл ажиллагааны мэдээ, мэдээллийг олон нийтэд хүргэх, албан ёсны фэйсбүүк пэйж хуудсыг хөгжүүлэх, </a:t>
                      </a:r>
                      <a:r>
                        <a:rPr lang="en-US" dirty="0"/>
                        <a:t>Judge.mn </a:t>
                      </a:r>
                      <a:r>
                        <a:rPr lang="mn-MN" dirty="0"/>
                        <a:t>веб сайтад мэдээ мэдээлэл байршуулах, хэвлэл мэдээлэлтэй холбоотой ажлуудыг хийж гүйцэтгэв. 2021.09.07-ны өдрөөс эхлэн мэдээ мэдээллүүдийг ангилж, өнгө дүрс, контраст ялгаатай логог и-мэйлээр авч </a:t>
                      </a:r>
                      <a:r>
                        <a:rPr lang="en-US" dirty="0"/>
                        <a:t>Facebook page </a:t>
                      </a:r>
                      <a:r>
                        <a:rPr lang="mn-MN" dirty="0"/>
                        <a:t>хуудсанд текстийн хамт шинээр оруулан өдөр ХМОНХА-ны үйл ажиллагаанд ашиглах Shuukh2021@gmail.com и-мэйл хаягийг шинээр нээв.</a:t>
                      </a:r>
                    </a:p>
                    <a:p>
                      <a:pPr algn="just"/>
                      <a:endParaRPr lang="en-US" dirty="0"/>
                    </a:p>
                  </a:txBody>
                  <a:tcPr/>
                </a:tc>
                <a:tc>
                  <a:txBody>
                    <a:bodyPr/>
                    <a:lstStyle/>
                    <a:p>
                      <a:r>
                        <a:rPr lang="mn-MN" dirty="0"/>
                        <a:t>З.Ганзориг</a:t>
                      </a:r>
                    </a:p>
                    <a:p>
                      <a:r>
                        <a:rPr lang="mn-MN" dirty="0"/>
                        <a:t>А.Сарантуяа</a:t>
                      </a:r>
                    </a:p>
                    <a:p>
                      <a:r>
                        <a:rPr lang="mn-MN" dirty="0"/>
                        <a:t>О.Амарболд</a:t>
                      </a:r>
                      <a:endParaRPr lang="en-US" dirty="0"/>
                    </a:p>
                  </a:txBody>
                  <a:tcPr/>
                </a:tc>
                <a:extLst>
                  <a:ext uri="{0D108BD9-81ED-4DB2-BD59-A6C34878D82A}">
                    <a16:rowId xmlns:a16="http://schemas.microsoft.com/office/drawing/2014/main" val="3488039311"/>
                  </a:ext>
                </a:extLst>
              </a:tr>
              <a:tr h="1694929">
                <a:tc>
                  <a:txBody>
                    <a:bodyPr/>
                    <a:lstStyle/>
                    <a:p>
                      <a:pPr algn="just"/>
                      <a:endParaRPr lang="en-US" dirty="0"/>
                    </a:p>
                  </a:txBody>
                  <a:tcPr/>
                </a:tc>
                <a:tc>
                  <a:txBody>
                    <a:bodyPr/>
                    <a:lstStyle/>
                    <a:p>
                      <a:endParaRPr lang="en-US" dirty="0"/>
                    </a:p>
                  </a:txBody>
                  <a:tcPr/>
                </a:tc>
                <a:extLst>
                  <a:ext uri="{0D108BD9-81ED-4DB2-BD59-A6C34878D82A}">
                    <a16:rowId xmlns:a16="http://schemas.microsoft.com/office/drawing/2014/main" val="2174837803"/>
                  </a:ext>
                </a:extLst>
              </a:tr>
            </a:tbl>
          </a:graphicData>
        </a:graphic>
      </p:graphicFrame>
      <p:pic>
        <p:nvPicPr>
          <p:cNvPr id="3" name="Picture 2">
            <a:extLst>
              <a:ext uri="{FF2B5EF4-FFF2-40B4-BE49-F238E27FC236}">
                <a16:creationId xmlns:a16="http://schemas.microsoft.com/office/drawing/2014/main" id="{F73EBB05-696A-4076-8EB2-5303C0FB9216}"/>
              </a:ext>
            </a:extLst>
          </p:cNvPr>
          <p:cNvPicPr/>
          <p:nvPr/>
        </p:nvPicPr>
        <p:blipFill>
          <a:blip r:embed="rId2">
            <a:extLst>
              <a:ext uri="{28A0092B-C50C-407E-A947-70E740481C1C}">
                <a14:useLocalDpi xmlns:a14="http://schemas.microsoft.com/office/drawing/2010/main" val="0"/>
              </a:ext>
            </a:extLst>
          </a:blip>
          <a:stretch>
            <a:fillRect/>
          </a:stretch>
        </p:blipFill>
        <p:spPr>
          <a:xfrm>
            <a:off x="1027043" y="2704917"/>
            <a:ext cx="10137914" cy="3741603"/>
          </a:xfrm>
          <a:prstGeom prst="rect">
            <a:avLst/>
          </a:prstGeom>
        </p:spPr>
      </p:pic>
    </p:spTree>
    <p:extLst>
      <p:ext uri="{BB962C8B-B14F-4D97-AF65-F5344CB8AC3E}">
        <p14:creationId xmlns:p14="http://schemas.microsoft.com/office/powerpoint/2010/main" val="141494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43AB430-E902-4C52-AAE4-80CB6A924348}"/>
              </a:ext>
            </a:extLst>
          </p:cNvPr>
          <p:cNvGraphicFramePr>
            <a:graphicFrameLocks noGrp="1"/>
          </p:cNvGraphicFramePr>
          <p:nvPr>
            <p:extLst>
              <p:ext uri="{D42A27DB-BD31-4B8C-83A1-F6EECF244321}">
                <p14:modId xmlns:p14="http://schemas.microsoft.com/office/powerpoint/2010/main" val="3935947973"/>
              </p:ext>
            </p:extLst>
          </p:nvPr>
        </p:nvGraphicFramePr>
        <p:xfrm>
          <a:off x="1060174" y="719666"/>
          <a:ext cx="10230678" cy="4837670"/>
        </p:xfrm>
        <a:graphic>
          <a:graphicData uri="http://schemas.openxmlformats.org/drawingml/2006/table">
            <a:tbl>
              <a:tblPr firstRow="1" bandRow="1">
                <a:tableStyleId>{5940675A-B579-460E-94D1-54222C63F5DA}</a:tableStyleId>
              </a:tblPr>
              <a:tblGrid>
                <a:gridCol w="7341704">
                  <a:extLst>
                    <a:ext uri="{9D8B030D-6E8A-4147-A177-3AD203B41FA5}">
                      <a16:colId xmlns:a16="http://schemas.microsoft.com/office/drawing/2014/main" val="3398363321"/>
                    </a:ext>
                  </a:extLst>
                </a:gridCol>
                <a:gridCol w="2888974">
                  <a:extLst>
                    <a:ext uri="{9D8B030D-6E8A-4147-A177-3AD203B41FA5}">
                      <a16:colId xmlns:a16="http://schemas.microsoft.com/office/drawing/2014/main" val="1846046900"/>
                    </a:ext>
                  </a:extLst>
                </a:gridCol>
              </a:tblGrid>
              <a:tr h="227735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dirty="0"/>
                        <a:t>Шүүхийн үйл ажиллагааг олон нийтэд таниулах зорилгоор ТВ-9 телевизтэй “Хамтран ажиллах гэрээ” байгуулж, гишүүн шүүгчдийн оролцоотой баг үүсгэж “Ярьж буй хууль” нэвтрүүлгийг санаачлав. Тус нэвтрүүлгийг сард 2 удаа, тус бүр 30 минутаар бэлтгэн хүргэж байна. Нийт арван дугаар бэлэн болгосны долоон дугаарыг ТВ-9 телевизээр гаргав. </a:t>
                      </a:r>
                    </a:p>
                    <a:p>
                      <a:pPr marL="0" marR="0" lvl="0" indent="0" algn="just" defTabSz="914400" rtl="0" eaLnBrk="1" fontAlgn="auto" latinLnBrk="0" hangingPunct="1">
                        <a:lnSpc>
                          <a:spcPct val="100000"/>
                        </a:lnSpc>
                        <a:spcBef>
                          <a:spcPts val="0"/>
                        </a:spcBef>
                        <a:spcAft>
                          <a:spcPts val="0"/>
                        </a:spcAft>
                        <a:buClrTx/>
                        <a:buSzTx/>
                        <a:buFontTx/>
                        <a:buNone/>
                        <a:tabLst/>
                        <a:defRPr/>
                      </a:pPr>
                      <a:r>
                        <a:rPr lang="mn-MN" dirty="0"/>
                        <a:t>МШХ-ны фэйсбүүк хуудас, твиттер, </a:t>
                      </a:r>
                      <a:r>
                        <a:rPr lang="en-US" dirty="0" err="1"/>
                        <a:t>youtube</a:t>
                      </a:r>
                      <a:r>
                        <a:rPr lang="en-US" dirty="0"/>
                        <a:t> </a:t>
                      </a:r>
                      <a:r>
                        <a:rPr lang="mn-MN" dirty="0"/>
                        <a:t>суваг, </a:t>
                      </a:r>
                      <a:r>
                        <a:rPr lang="en-US" dirty="0"/>
                        <a:t>www.judge.mn </a:t>
                      </a:r>
                      <a:r>
                        <a:rPr lang="mn-MN" dirty="0"/>
                        <a:t>сайтад байршуулав.</a:t>
                      </a:r>
                      <a:endParaRPr lang="en-US" dirty="0"/>
                    </a:p>
                    <a:p>
                      <a:endParaRPr lang="en-US" dirty="0"/>
                    </a:p>
                  </a:txBody>
                  <a:tcPr/>
                </a:tc>
                <a:tc>
                  <a:txBody>
                    <a:bodyPr/>
                    <a:lstStyle/>
                    <a:p>
                      <a:r>
                        <a:rPr lang="mn-MN" dirty="0"/>
                        <a:t>ТВ</a:t>
                      </a:r>
                      <a:r>
                        <a:rPr lang="en-US" dirty="0"/>
                        <a:t>-9</a:t>
                      </a:r>
                      <a:r>
                        <a:rPr lang="mn-MN" dirty="0"/>
                        <a:t> Телевиз, Нэвтрүүлэгийн баг</a:t>
                      </a:r>
                    </a:p>
                    <a:p>
                      <a:r>
                        <a:rPr lang="mn-MN" dirty="0"/>
                        <a:t>Гишүүн шүүгчид</a:t>
                      </a:r>
                      <a:endParaRPr lang="en-US" dirty="0"/>
                    </a:p>
                    <a:p>
                      <a:endParaRPr lang="en-US" dirty="0"/>
                    </a:p>
                  </a:txBody>
                  <a:tcPr/>
                </a:tc>
                <a:extLst>
                  <a:ext uri="{0D108BD9-81ED-4DB2-BD59-A6C34878D82A}">
                    <a16:rowId xmlns:a16="http://schemas.microsoft.com/office/drawing/2014/main" val="3090340838"/>
                  </a:ext>
                </a:extLst>
              </a:tr>
              <a:tr h="227735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24135929"/>
                  </a:ext>
                </a:extLst>
              </a:tr>
            </a:tbl>
          </a:graphicData>
        </a:graphic>
      </p:graphicFrame>
      <p:pic>
        <p:nvPicPr>
          <p:cNvPr id="5" name="Picture 4">
            <a:extLst>
              <a:ext uri="{FF2B5EF4-FFF2-40B4-BE49-F238E27FC236}">
                <a16:creationId xmlns:a16="http://schemas.microsoft.com/office/drawing/2014/main" id="{90430893-811A-45C4-B825-4370695F12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0174" y="3062016"/>
            <a:ext cx="2743200" cy="2495320"/>
          </a:xfrm>
          <a:prstGeom prst="rect">
            <a:avLst/>
          </a:prstGeom>
        </p:spPr>
      </p:pic>
      <p:pic>
        <p:nvPicPr>
          <p:cNvPr id="7" name="Picture 6">
            <a:extLst>
              <a:ext uri="{FF2B5EF4-FFF2-40B4-BE49-F238E27FC236}">
                <a16:creationId xmlns:a16="http://schemas.microsoft.com/office/drawing/2014/main" id="{ADBA4DC5-EB5E-4F79-B69B-2763DA33A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374" y="3001783"/>
            <a:ext cx="4808070" cy="2555553"/>
          </a:xfrm>
          <a:prstGeom prst="rect">
            <a:avLst/>
          </a:prstGeom>
        </p:spPr>
      </p:pic>
      <p:pic>
        <p:nvPicPr>
          <p:cNvPr id="9" name="Picture 8">
            <a:extLst>
              <a:ext uri="{FF2B5EF4-FFF2-40B4-BE49-F238E27FC236}">
                <a16:creationId xmlns:a16="http://schemas.microsoft.com/office/drawing/2014/main" id="{B434A3D4-D1E9-4A0D-A6EB-F7DA59650E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3583" y="3062016"/>
            <a:ext cx="3167269" cy="2495320"/>
          </a:xfrm>
          <a:prstGeom prst="rect">
            <a:avLst/>
          </a:prstGeom>
        </p:spPr>
      </p:pic>
    </p:spTree>
    <p:extLst>
      <p:ext uri="{BB962C8B-B14F-4D97-AF65-F5344CB8AC3E}">
        <p14:creationId xmlns:p14="http://schemas.microsoft.com/office/powerpoint/2010/main" val="788894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A5B76-B0F7-494F-8975-1D5A4411D93C}"/>
              </a:ext>
            </a:extLst>
          </p:cNvPr>
          <p:cNvSpPr/>
          <p:nvPr/>
        </p:nvSpPr>
        <p:spPr>
          <a:xfrm>
            <a:off x="861392" y="389140"/>
            <a:ext cx="8388625" cy="461665"/>
          </a:xfrm>
          <a:prstGeom prst="rect">
            <a:avLst/>
          </a:prstGeom>
        </p:spPr>
        <p:txBody>
          <a:bodyPr wrap="square">
            <a:spAutoFit/>
          </a:bodyPr>
          <a:lstStyle/>
          <a:p>
            <a:r>
              <a:rPr lang="mn-MN" sz="2400" b="1" dirty="0"/>
              <a:t>Тав. Гадаад харилцааны дэд хорооны ажлын хэсгийн хүрээнд</a:t>
            </a:r>
            <a:endParaRPr lang="en-US" sz="2400" b="1" dirty="0"/>
          </a:p>
        </p:txBody>
      </p:sp>
      <p:graphicFrame>
        <p:nvGraphicFramePr>
          <p:cNvPr id="3" name="Table 2">
            <a:extLst>
              <a:ext uri="{FF2B5EF4-FFF2-40B4-BE49-F238E27FC236}">
                <a16:creationId xmlns:a16="http://schemas.microsoft.com/office/drawing/2014/main" id="{2C6131B2-03CC-45E9-BD29-00B05B1A72B3}"/>
              </a:ext>
            </a:extLst>
          </p:cNvPr>
          <p:cNvGraphicFramePr>
            <a:graphicFrameLocks noGrp="1"/>
          </p:cNvGraphicFramePr>
          <p:nvPr>
            <p:extLst>
              <p:ext uri="{D42A27DB-BD31-4B8C-83A1-F6EECF244321}">
                <p14:modId xmlns:p14="http://schemas.microsoft.com/office/powerpoint/2010/main" val="400432906"/>
              </p:ext>
            </p:extLst>
          </p:nvPr>
        </p:nvGraphicFramePr>
        <p:xfrm>
          <a:off x="861392" y="1308790"/>
          <a:ext cx="10283687" cy="4705377"/>
        </p:xfrm>
        <a:graphic>
          <a:graphicData uri="http://schemas.openxmlformats.org/drawingml/2006/table">
            <a:tbl>
              <a:tblPr firstRow="1" firstCol="1" bandRow="1"/>
              <a:tblGrid>
                <a:gridCol w="6139517">
                  <a:extLst>
                    <a:ext uri="{9D8B030D-6E8A-4147-A177-3AD203B41FA5}">
                      <a16:colId xmlns:a16="http://schemas.microsoft.com/office/drawing/2014/main" val="1264658977"/>
                    </a:ext>
                  </a:extLst>
                </a:gridCol>
                <a:gridCol w="4144170">
                  <a:extLst>
                    <a:ext uri="{9D8B030D-6E8A-4147-A177-3AD203B41FA5}">
                      <a16:colId xmlns:a16="http://schemas.microsoft.com/office/drawing/2014/main" val="1067404294"/>
                    </a:ext>
                  </a:extLst>
                </a:gridCol>
              </a:tblGrid>
              <a:tr h="289086">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Гадаад харилцааны дэд хороог байгуулав</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a:solidFill>
                            <a:schemeClr val="tx1"/>
                          </a:solidFill>
                          <a:effectLst/>
                          <a:latin typeface="Arial" panose="020B0604020202020204" pitchFamily="34" charset="0"/>
                          <a:ea typeface="Calibri" panose="020F0502020204030204" pitchFamily="34" charset="0"/>
                          <a:cs typeface="Arial" panose="020B0604020202020204" pitchFamily="34" charset="0"/>
                        </a:rPr>
                        <a:t>МШХ-ны УЗ</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927893"/>
                  </a:ext>
                </a:extLst>
              </a:tr>
              <a:tr h="424682">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Гадаад харилцааны дэд хорооны гишүүн шүүгчдийг сонгов</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a:solidFill>
                            <a:schemeClr val="tx1"/>
                          </a:solidFill>
                          <a:effectLst/>
                          <a:latin typeface="Arial" panose="020B0604020202020204" pitchFamily="34" charset="0"/>
                          <a:ea typeface="Calibri" panose="020F0502020204030204" pitchFamily="34" charset="0"/>
                          <a:cs typeface="Arial" panose="020B0604020202020204" pitchFamily="34" charset="0"/>
                        </a:rPr>
                        <a:t>МШХ</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1520134"/>
                  </a:ext>
                </a:extLst>
              </a:tr>
              <a:tr h="424682">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Шүүгчдийн англи хэлний мэдлэгийн түвшинг тогтоох судалгааг гаргав</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a:solidFill>
                            <a:schemeClr val="tx1"/>
                          </a:solidFill>
                          <a:effectLst/>
                          <a:latin typeface="Arial" panose="020B0604020202020204" pitchFamily="34" charset="0"/>
                          <a:ea typeface="Calibri" panose="020F0502020204030204" pitchFamily="34" charset="0"/>
                          <a:cs typeface="Arial" panose="020B0604020202020204" pitchFamily="34" charset="0"/>
                        </a:rPr>
                        <a:t>А.Сарантуяа   / БГДИХАШШ/</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3817306"/>
                  </a:ext>
                </a:extLst>
              </a:tr>
              <a:tr h="1071338">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Гадаад харилцааны дэд хорооны гишүүн шүүгчдийн уулзалтыг цахимаар зохион байгуулав</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МШХ-ны тэргүүн Ж.Оюунтунгалаг /НИХДЗШШ-н Ерөнхий шүүгч/</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Ц.Мөнх-Эрдэнэ / БГДЭХАШШ/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094078"/>
                  </a:ext>
                </a:extLst>
              </a:tr>
              <a:tr h="732685">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Австрали улсын ЗГ-ын тэтгэлэгт хөтөлбөрийн талаар  хөтөлбөрийн менежер Н.Энхтүвшинтэй цахим уулзалт зохион байгуулав</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А.Сарангэрэл / НЗХДЗШШ/</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8312384"/>
                  </a:ext>
                </a:extLst>
              </a:tr>
              <a:tr h="927893">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Унгар улсын шүүхийн тогтолцоо, тус улсын шүүгчдийн холбооны талаар мэдээлэл орчуулан бэлтгэж МШХ-ны цахим хуудсанд нийтлэв</a:t>
                      </a:r>
                    </a:p>
                    <a:p>
                      <a:pPr marL="0" marR="0" lvl="0" indent="0" algn="just" defTabSz="914400" rtl="0" eaLnBrk="1" fontAlgn="auto" latinLnBrk="0" hangingPunct="1">
                        <a:lnSpc>
                          <a:spcPct val="115000"/>
                        </a:lnSpc>
                        <a:spcBef>
                          <a:spcPts val="0"/>
                        </a:spcBef>
                        <a:spcAft>
                          <a:spcPts val="800"/>
                        </a:spcAft>
                        <a:buClrTx/>
                        <a:buSzTx/>
                        <a:buFontTx/>
                        <a:buNone/>
                        <a:tabLst/>
                        <a:defRPr/>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Унгарын ЗГ-ын тэтгэлэгт хөтөлбөрийн талаар тус улсад суугаа элчин сайд З.Батбаяртай цахим уулзалт зохион байгуулав</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Ц.Эрдэнэчимэг    /БГДЭХАШШ/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mn-MN"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Ц.Мөнх-Эрдэнэ / БГДЭХАШШ/</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858085"/>
                  </a:ext>
                </a:extLst>
              </a:tr>
            </a:tbl>
          </a:graphicData>
        </a:graphic>
      </p:graphicFrame>
    </p:spTree>
    <p:extLst>
      <p:ext uri="{BB962C8B-B14F-4D97-AF65-F5344CB8AC3E}">
        <p14:creationId xmlns:p14="http://schemas.microsoft.com/office/powerpoint/2010/main" val="408358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8467BAA-EBE3-4710-AFF2-00D4BD958E54}"/>
              </a:ext>
            </a:extLst>
          </p:cNvPr>
          <p:cNvGraphicFramePr>
            <a:graphicFrameLocks noGrp="1"/>
          </p:cNvGraphicFramePr>
          <p:nvPr>
            <p:extLst>
              <p:ext uri="{D42A27DB-BD31-4B8C-83A1-F6EECF244321}">
                <p14:modId xmlns:p14="http://schemas.microsoft.com/office/powerpoint/2010/main" val="1973996174"/>
              </p:ext>
            </p:extLst>
          </p:nvPr>
        </p:nvGraphicFramePr>
        <p:xfrm>
          <a:off x="917713" y="977675"/>
          <a:ext cx="10071652" cy="4902649"/>
        </p:xfrm>
        <a:graphic>
          <a:graphicData uri="http://schemas.openxmlformats.org/drawingml/2006/table">
            <a:tbl>
              <a:tblPr firstRow="1" firstCol="1" bandRow="1"/>
              <a:tblGrid>
                <a:gridCol w="6382789">
                  <a:extLst>
                    <a:ext uri="{9D8B030D-6E8A-4147-A177-3AD203B41FA5}">
                      <a16:colId xmlns:a16="http://schemas.microsoft.com/office/drawing/2014/main" val="1316260832"/>
                    </a:ext>
                  </a:extLst>
                </a:gridCol>
                <a:gridCol w="3688863">
                  <a:extLst>
                    <a:ext uri="{9D8B030D-6E8A-4147-A177-3AD203B41FA5}">
                      <a16:colId xmlns:a16="http://schemas.microsoft.com/office/drawing/2014/main" val="2914803268"/>
                    </a:ext>
                  </a:extLst>
                </a:gridCol>
              </a:tblGrid>
              <a:tr h="4902649">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a:lnSpc>
                          <a:spcPct val="115000"/>
                        </a:lnSpc>
                        <a:spcAft>
                          <a:spcPts val="800"/>
                        </a:spcAft>
                      </a:pPr>
                      <a:r>
                        <a:rPr lang="mn-MN" sz="2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Олон улсын Шүүгчдийн холбооны 62 дугаар чуулга уулзалтад цахимаар оролцов</a:t>
                      </a:r>
                    </a:p>
                    <a:p>
                      <a:pPr algn="just">
                        <a:lnSpc>
                          <a:spcPct val="115000"/>
                        </a:lnSpc>
                        <a:spcAft>
                          <a:spcPts val="800"/>
                        </a:spcAft>
                      </a:pPr>
                      <a:endParaRPr lang="mn-MN"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mn-MN"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mn-MN"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mn-MN"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mn-MN"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mn-MN"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mn-MN"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mn-MN"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endParaRPr lang="mn-MN"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l">
                        <a:lnSpc>
                          <a:spcPct val="115000"/>
                        </a:lnSpc>
                        <a:spcAft>
                          <a:spcPts val="800"/>
                        </a:spcAft>
                      </a:pPr>
                      <a:r>
                        <a:rPr lang="mn-MN"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МШХ-ны тэргүүн Ж.Оюунтунгалаг /НИХДЗШШ-н Ерөнхий шүүгч/</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4512" marR="14512" marT="48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518791"/>
                  </a:ext>
                </a:extLst>
              </a:tr>
            </a:tbl>
          </a:graphicData>
        </a:graphic>
      </p:graphicFrame>
      <p:pic>
        <p:nvPicPr>
          <p:cNvPr id="6" name="Picture 5">
            <a:extLst>
              <a:ext uri="{FF2B5EF4-FFF2-40B4-BE49-F238E27FC236}">
                <a16:creationId xmlns:a16="http://schemas.microsoft.com/office/drawing/2014/main" id="{1BE8236E-DF59-4FC4-AC41-4FBC1C271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13" y="2268062"/>
            <a:ext cx="5072270" cy="3409080"/>
          </a:xfrm>
          <a:prstGeom prst="rect">
            <a:avLst/>
          </a:prstGeom>
        </p:spPr>
      </p:pic>
      <p:pic>
        <p:nvPicPr>
          <p:cNvPr id="10" name="Picture 9">
            <a:extLst>
              <a:ext uri="{FF2B5EF4-FFF2-40B4-BE49-F238E27FC236}">
                <a16:creationId xmlns:a16="http://schemas.microsoft.com/office/drawing/2014/main" id="{2BC76ADC-CE77-4600-9068-4306D43A8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83" y="2252870"/>
            <a:ext cx="4999382" cy="3409081"/>
          </a:xfrm>
          <a:prstGeom prst="rect">
            <a:avLst/>
          </a:prstGeom>
        </p:spPr>
      </p:pic>
    </p:spTree>
    <p:extLst>
      <p:ext uri="{BB962C8B-B14F-4D97-AF65-F5344CB8AC3E}">
        <p14:creationId xmlns:p14="http://schemas.microsoft.com/office/powerpoint/2010/main" val="334619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C975C-E0C3-4742-986E-8A4C50CEEF06}"/>
              </a:ext>
            </a:extLst>
          </p:cNvPr>
          <p:cNvSpPr>
            <a:spLocks noGrp="1"/>
          </p:cNvSpPr>
          <p:nvPr>
            <p:ph idx="1"/>
          </p:nvPr>
        </p:nvSpPr>
        <p:spPr>
          <a:xfrm>
            <a:off x="838200" y="1518375"/>
            <a:ext cx="10515600" cy="4351338"/>
          </a:xfrm>
        </p:spPr>
        <p:txBody>
          <a:bodyPr/>
          <a:lstStyle/>
          <a:p>
            <a:pPr marL="0" indent="0">
              <a:buNone/>
            </a:pPr>
            <a:r>
              <a:rPr lang="mn-MN" dirty="0"/>
              <a:t>Монголыг Шүүгчдийн Холбоо 2021 онд нийт төлөвлөсөн 14 ажлаас </a:t>
            </a:r>
          </a:p>
          <a:p>
            <a:r>
              <a:rPr lang="mn-MN" dirty="0"/>
              <a:t>100 хувийн гүйцэтгэлтэй 8 </a:t>
            </a:r>
          </a:p>
          <a:p>
            <a:r>
              <a:rPr lang="mn-MN" dirty="0"/>
              <a:t>50 хувийн гүйцэтгэлтэй 6 ажил хийжээ.</a:t>
            </a:r>
          </a:p>
          <a:p>
            <a:pPr marL="0" indent="0" algn="just">
              <a:buNone/>
            </a:pPr>
            <a:r>
              <a:rPr lang="en-US" dirty="0"/>
              <a:t>50 </a:t>
            </a:r>
            <a:r>
              <a:rPr lang="mn-MN" dirty="0"/>
              <a:t>хувийн ажлууд нь 2022 ондоо үргэлжлүүлэн хийх шаардлагатай ажлууд болно. Тухайлбал</a:t>
            </a:r>
            <a:r>
              <a:rPr lang="en-US" dirty="0"/>
              <a:t>:</a:t>
            </a:r>
            <a:r>
              <a:rPr lang="mn-MN" dirty="0"/>
              <a:t> Шударга ёсны хэмжүүр сэтгүүлийг өөрчлөн шинэчилж цахим сэтгүүл болгох, Холбооны гишүүдийн бүртгэлийг шинэчлэх гэх мэт.</a:t>
            </a:r>
            <a:endParaRPr lang="en-US" dirty="0"/>
          </a:p>
        </p:txBody>
      </p:sp>
    </p:spTree>
    <p:extLst>
      <p:ext uri="{BB962C8B-B14F-4D97-AF65-F5344CB8AC3E}">
        <p14:creationId xmlns:p14="http://schemas.microsoft.com/office/powerpoint/2010/main" val="3652069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65085CD-712A-402D-966A-78D8BBA6C337}"/>
              </a:ext>
            </a:extLst>
          </p:cNvPr>
          <p:cNvGraphicFramePr>
            <a:graphicFrameLocks noGrp="1"/>
          </p:cNvGraphicFramePr>
          <p:nvPr>
            <p:extLst>
              <p:ext uri="{D42A27DB-BD31-4B8C-83A1-F6EECF244321}">
                <p14:modId xmlns:p14="http://schemas.microsoft.com/office/powerpoint/2010/main" val="810439651"/>
              </p:ext>
            </p:extLst>
          </p:nvPr>
        </p:nvGraphicFramePr>
        <p:xfrm>
          <a:off x="1355034" y="701040"/>
          <a:ext cx="9481931" cy="5455920"/>
        </p:xfrm>
        <a:graphic>
          <a:graphicData uri="http://schemas.openxmlformats.org/drawingml/2006/table">
            <a:tbl>
              <a:tblPr firstRow="1" bandRow="1">
                <a:tableStyleId>{5940675A-B579-460E-94D1-54222C63F5DA}</a:tableStyleId>
              </a:tblPr>
              <a:tblGrid>
                <a:gridCol w="6347959">
                  <a:extLst>
                    <a:ext uri="{9D8B030D-6E8A-4147-A177-3AD203B41FA5}">
                      <a16:colId xmlns:a16="http://schemas.microsoft.com/office/drawing/2014/main" val="2520319905"/>
                    </a:ext>
                  </a:extLst>
                </a:gridCol>
                <a:gridCol w="3133972">
                  <a:extLst>
                    <a:ext uri="{9D8B030D-6E8A-4147-A177-3AD203B41FA5}">
                      <a16:colId xmlns:a16="http://schemas.microsoft.com/office/drawing/2014/main" val="393377307"/>
                    </a:ext>
                  </a:extLst>
                </a:gridCol>
              </a:tblGrid>
              <a:tr h="13420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sz="2000" dirty="0">
                          <a:solidFill>
                            <a:schemeClr val="tx1"/>
                          </a:solidFill>
                          <a:latin typeface="Arial" panose="020B0604020202020204" pitchFamily="34" charset="0"/>
                          <a:cs typeface="Arial" panose="020B0604020202020204" pitchFamily="34" charset="0"/>
                        </a:rPr>
                        <a:t>Турк улсаас Азийн орнуудын Эрүүгийн шүүгч нарт зориулсан 2 өдрийн онлайн хэлэлцүүлэгт оролцож, бусад орнуудын шүүгчдийн холбоотой хамтын ажиллагааг өргөжүүлэх, сургалт, семинар зохион байгуулах боломжтой байгаа талаар шүүгч нарт зайнаас танилцуулав.</a:t>
                      </a:r>
                      <a:endParaRPr lang="en-US" sz="2000" dirty="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Ц.Эрдэнэчимэг /БГДЭХАШШ/  </a:t>
                      </a:r>
                    </a:p>
                    <a:p>
                      <a:endParaRPr lang="en-US"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3084064"/>
                  </a:ext>
                </a:extLst>
              </a:tr>
              <a:tr h="113328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sz="2000" dirty="0">
                          <a:latin typeface="Arial" panose="020B0604020202020204" pitchFamily="34" charset="0"/>
                          <a:cs typeface="Arial" panose="020B0604020202020204" pitchFamily="34" charset="0"/>
                        </a:rPr>
                        <a:t>2021 оны 09 дүгээр сард Монгол улсад суугаа АНУ-ын Элчин сайдын яамны төлөөлөгчтэй хийсэн албан уулзалтуудын үр дүнд “US SPEAKER PROGRAM-2022” хөтөлбөрийн сонгон шалгаруулалтад оролцох болов.</a:t>
                      </a:r>
                      <a:endParaRPr lang="en-US" sz="2000" dirty="0">
                        <a:latin typeface="Arial" panose="020B0604020202020204" pitchFamily="34" charset="0"/>
                        <a:cs typeface="Arial" panose="020B0604020202020204" pitchFamily="34" charset="0"/>
                      </a:endParaRPr>
                    </a:p>
                  </a:txBody>
                  <a:tcPr/>
                </a:tc>
                <a:tc>
                  <a:txBody>
                    <a:bodyPr/>
                    <a:lstStyle/>
                    <a:p>
                      <a:r>
                        <a:rPr lang="mn-MN" sz="2000" kern="1200" dirty="0">
                          <a:solidFill>
                            <a:schemeClr val="tx1"/>
                          </a:solidFill>
                          <a:effectLst/>
                          <a:latin typeface="Arial" panose="020B0604020202020204" pitchFamily="34" charset="0"/>
                          <a:ea typeface="+mn-ea"/>
                          <a:cs typeface="Arial" panose="020B0604020202020204" pitchFamily="34" charset="0"/>
                        </a:rPr>
                        <a:t>Тэргүүн Ж.Оюунтунгалаг тэргүүтэй шүүгчдийн төлөөлөл</a:t>
                      </a:r>
                      <a:endParaRPr lang="en-US" sz="2000" dirty="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7306035"/>
                  </a:ext>
                </a:extLst>
              </a:tr>
              <a:tr h="1342047">
                <a:tc>
                  <a:txBody>
                    <a:bodyPr/>
                    <a:lstStyle/>
                    <a:p>
                      <a:pPr algn="just"/>
                      <a:r>
                        <a:rPr lang="mn-MN" sz="2000" kern="1200" dirty="0">
                          <a:solidFill>
                            <a:schemeClr val="tx1"/>
                          </a:solidFill>
                          <a:effectLst/>
                          <a:latin typeface="Arial" panose="020B0604020202020204" pitchFamily="34" charset="0"/>
                          <a:ea typeface="+mn-ea"/>
                          <a:cs typeface="Arial" panose="020B0604020202020204" pitchFamily="34" charset="0"/>
                        </a:rPr>
                        <a:t>Гадаад харилцааны дэд хороо нь шүүгчдийн гадаад хэлний мэдлэгийг дээшлүүлэхтэй холбоотой уулзалт, хэлэлцүүлэг хийж, гадаад улсын тэтгэлэгт хөтөлбөрт хэрхэн хамрагдах талаар туршлага солилцох зэрэг ажлыг зохион байгуулав.</a:t>
                      </a:r>
                      <a:endParaRPr lang="en-US" sz="2000" dirty="0">
                        <a:solidFill>
                          <a:schemeClr val="tx1"/>
                        </a:solidFill>
                        <a:latin typeface="Arial" panose="020B0604020202020204" pitchFamily="34" charset="0"/>
                        <a:cs typeface="Arial" panose="020B0604020202020204" pitchFamily="34" charset="0"/>
                      </a:endParaRPr>
                    </a:p>
                  </a:txBody>
                  <a:tcPr/>
                </a:tc>
                <a:tc>
                  <a:txBody>
                    <a:bodyPr/>
                    <a:lstStyle/>
                    <a:p>
                      <a:r>
                        <a:rPr lang="mn-MN" sz="2000" dirty="0">
                          <a:solidFill>
                            <a:schemeClr val="tx1"/>
                          </a:solidFill>
                          <a:latin typeface="Arial" panose="020B0604020202020204" pitchFamily="34" charset="0"/>
                          <a:cs typeface="Arial" panose="020B0604020202020204" pitchFamily="34" charset="0"/>
                        </a:rPr>
                        <a:t>Гадаад харилцааны дэд хороо</a:t>
                      </a:r>
                      <a:endParaRPr lang="en-US"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4060230"/>
                  </a:ext>
                </a:extLst>
              </a:tr>
            </a:tbl>
          </a:graphicData>
        </a:graphic>
      </p:graphicFrame>
    </p:spTree>
    <p:extLst>
      <p:ext uri="{BB962C8B-B14F-4D97-AF65-F5344CB8AC3E}">
        <p14:creationId xmlns:p14="http://schemas.microsoft.com/office/powerpoint/2010/main" val="3967108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C69191-F65B-4A87-BD41-72C643AB9496}"/>
              </a:ext>
            </a:extLst>
          </p:cNvPr>
          <p:cNvGraphicFramePr>
            <a:graphicFrameLocks noGrp="1"/>
          </p:cNvGraphicFramePr>
          <p:nvPr>
            <p:extLst>
              <p:ext uri="{D42A27DB-BD31-4B8C-83A1-F6EECF244321}">
                <p14:modId xmlns:p14="http://schemas.microsoft.com/office/powerpoint/2010/main" val="1407570375"/>
              </p:ext>
            </p:extLst>
          </p:nvPr>
        </p:nvGraphicFramePr>
        <p:xfrm>
          <a:off x="977347" y="1308628"/>
          <a:ext cx="10237305" cy="4480560"/>
        </p:xfrm>
        <a:graphic>
          <a:graphicData uri="http://schemas.openxmlformats.org/drawingml/2006/table">
            <a:tbl>
              <a:tblPr firstRow="1" bandRow="1">
                <a:tableStyleId>{5940675A-B579-460E-94D1-54222C63F5DA}</a:tableStyleId>
              </a:tblPr>
              <a:tblGrid>
                <a:gridCol w="7808844">
                  <a:extLst>
                    <a:ext uri="{9D8B030D-6E8A-4147-A177-3AD203B41FA5}">
                      <a16:colId xmlns:a16="http://schemas.microsoft.com/office/drawing/2014/main" val="3562035554"/>
                    </a:ext>
                  </a:extLst>
                </a:gridCol>
                <a:gridCol w="2428461">
                  <a:extLst>
                    <a:ext uri="{9D8B030D-6E8A-4147-A177-3AD203B41FA5}">
                      <a16:colId xmlns:a16="http://schemas.microsoft.com/office/drawing/2014/main" val="409004981"/>
                    </a:ext>
                  </a:extLst>
                </a:gridCol>
              </a:tblGrid>
              <a:tr h="42407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sz="2400" dirty="0"/>
                        <a:t>Холбооны тэргүүн Ж.Оюунтунгалаг “Нээлттэй дэлхий” хөтөлбөрт хамрагдан онлайнаар оролцож танилцуулга, илтгэл хэлэлцүүлсэн байна.</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mn-M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mn-MN" dirty="0"/>
                        <a:t>Холбооны тэргүүн Ж.Оюунтунгалаг </a:t>
                      </a:r>
                      <a:endParaRPr lang="en-US" dirty="0"/>
                    </a:p>
                  </a:txBody>
                  <a:tcPr/>
                </a:tc>
                <a:extLst>
                  <a:ext uri="{0D108BD9-81ED-4DB2-BD59-A6C34878D82A}">
                    <a16:rowId xmlns:a16="http://schemas.microsoft.com/office/drawing/2014/main" val="487468076"/>
                  </a:ext>
                </a:extLst>
              </a:tr>
            </a:tbl>
          </a:graphicData>
        </a:graphic>
      </p:graphicFrame>
      <p:pic>
        <p:nvPicPr>
          <p:cNvPr id="3" name="Picture 2">
            <a:extLst>
              <a:ext uri="{FF2B5EF4-FFF2-40B4-BE49-F238E27FC236}">
                <a16:creationId xmlns:a16="http://schemas.microsoft.com/office/drawing/2014/main" id="{89BD9321-1690-4DA8-8FC1-1A9D75D1F26C}"/>
              </a:ext>
            </a:extLst>
          </p:cNvPr>
          <p:cNvPicPr>
            <a:picLocks noChangeAspect="1"/>
          </p:cNvPicPr>
          <p:nvPr/>
        </p:nvPicPr>
        <p:blipFill>
          <a:blip r:embed="rId2"/>
          <a:stretch>
            <a:fillRect/>
          </a:stretch>
        </p:blipFill>
        <p:spPr>
          <a:xfrm>
            <a:off x="977347" y="2745427"/>
            <a:ext cx="3091494" cy="3052023"/>
          </a:xfrm>
          <a:prstGeom prst="rect">
            <a:avLst/>
          </a:prstGeom>
        </p:spPr>
      </p:pic>
      <p:pic>
        <p:nvPicPr>
          <p:cNvPr id="4" name="Picture 3">
            <a:extLst>
              <a:ext uri="{FF2B5EF4-FFF2-40B4-BE49-F238E27FC236}">
                <a16:creationId xmlns:a16="http://schemas.microsoft.com/office/drawing/2014/main" id="{B0AE0F14-CF41-4263-9981-26283308F62B}"/>
              </a:ext>
            </a:extLst>
          </p:cNvPr>
          <p:cNvPicPr>
            <a:picLocks noChangeAspect="1"/>
          </p:cNvPicPr>
          <p:nvPr/>
        </p:nvPicPr>
        <p:blipFill>
          <a:blip r:embed="rId3"/>
          <a:stretch>
            <a:fillRect/>
          </a:stretch>
        </p:blipFill>
        <p:spPr>
          <a:xfrm>
            <a:off x="4068841" y="2745427"/>
            <a:ext cx="4664342" cy="3065363"/>
          </a:xfrm>
          <a:prstGeom prst="rect">
            <a:avLst/>
          </a:prstGeom>
        </p:spPr>
      </p:pic>
    </p:spTree>
    <p:extLst>
      <p:ext uri="{BB962C8B-B14F-4D97-AF65-F5344CB8AC3E}">
        <p14:creationId xmlns:p14="http://schemas.microsoft.com/office/powerpoint/2010/main" val="267351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F23B115-3D8D-4478-A680-EEEEF59A8ECC}"/>
              </a:ext>
            </a:extLst>
          </p:cNvPr>
          <p:cNvGraphicFramePr>
            <a:graphicFrameLocks noGrp="1"/>
          </p:cNvGraphicFramePr>
          <p:nvPr>
            <p:extLst>
              <p:ext uri="{D42A27DB-BD31-4B8C-83A1-F6EECF244321}">
                <p14:modId xmlns:p14="http://schemas.microsoft.com/office/powerpoint/2010/main" val="1238202779"/>
              </p:ext>
            </p:extLst>
          </p:nvPr>
        </p:nvGraphicFramePr>
        <p:xfrm>
          <a:off x="1007164" y="3070479"/>
          <a:ext cx="9796671" cy="2909316"/>
        </p:xfrm>
        <a:graphic>
          <a:graphicData uri="http://schemas.openxmlformats.org/drawingml/2006/table">
            <a:tbl>
              <a:tblPr firstRow="1" bandRow="1">
                <a:tableStyleId>{5940675A-B579-460E-94D1-54222C63F5DA}</a:tableStyleId>
              </a:tblPr>
              <a:tblGrid>
                <a:gridCol w="6579709">
                  <a:extLst>
                    <a:ext uri="{9D8B030D-6E8A-4147-A177-3AD203B41FA5}">
                      <a16:colId xmlns:a16="http://schemas.microsoft.com/office/drawing/2014/main" val="2516979579"/>
                    </a:ext>
                  </a:extLst>
                </a:gridCol>
                <a:gridCol w="3216962">
                  <a:extLst>
                    <a:ext uri="{9D8B030D-6E8A-4147-A177-3AD203B41FA5}">
                      <a16:colId xmlns:a16="http://schemas.microsoft.com/office/drawing/2014/main" val="186175565"/>
                    </a:ext>
                  </a:extLst>
                </a:gridCol>
              </a:tblGrid>
              <a:tr h="0">
                <a:tc>
                  <a:txBody>
                    <a:bodyPr/>
                    <a:lstStyle/>
                    <a:p>
                      <a:pPr algn="just">
                        <a:lnSpc>
                          <a:spcPct val="115000"/>
                        </a:lnSpc>
                        <a:spcAft>
                          <a:spcPts val="800"/>
                        </a:spcAft>
                      </a:pPr>
                      <a:r>
                        <a:rPr lang="mn-MN" sz="2000" dirty="0">
                          <a:latin typeface="Arial" panose="020B0604020202020204" pitchFamily="34" charset="0"/>
                          <a:ea typeface="Calibri" panose="020F0502020204030204" pitchFamily="34" charset="0"/>
                          <a:cs typeface="Arial" panose="020B0604020202020204" pitchFamily="34" charset="0"/>
                        </a:rPr>
                        <a:t>АНУ</a:t>
                      </a:r>
                      <a:r>
                        <a:rPr lang="en-US" sz="2000" dirty="0">
                          <a:latin typeface="Arial" panose="020B0604020202020204" pitchFamily="34" charset="0"/>
                          <a:ea typeface="Calibri" panose="020F0502020204030204" pitchFamily="34" charset="0"/>
                          <a:cs typeface="Arial" panose="020B0604020202020204" pitchFamily="34" charset="0"/>
                        </a:rPr>
                        <a:t>-</a:t>
                      </a:r>
                      <a:r>
                        <a:rPr lang="mn-MN" sz="2000" dirty="0">
                          <a:latin typeface="Arial" panose="020B0604020202020204" pitchFamily="34" charset="0"/>
                          <a:ea typeface="Calibri" panose="020F0502020204030204" pitchFamily="34" charset="0"/>
                          <a:cs typeface="Arial" panose="020B0604020202020204" pitchFamily="34" charset="0"/>
                        </a:rPr>
                        <a:t>ын Барын </a:t>
                      </a:r>
                      <a:r>
                        <a:rPr lang="mn-MN" sz="2000" dirty="0">
                          <a:latin typeface="Arial" panose="020B0604020202020204" pitchFamily="34" charset="0"/>
                          <a:cs typeface="Arial" panose="020B0604020202020204" pitchFamily="34" charset="0"/>
                        </a:rPr>
                        <a:t>холбооны Ази номхон далайн бүс нутгийн төсөл хөтөлбөр хариуцсан захирал Ms. Elizabeth Donkervoort болон төсөл хөтөлбөр хариуцсан менежер Mr. Nolen Deibert нартай цахим уулзалт хийв.</a:t>
                      </a:r>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US" sz="2000" dirty="0"/>
                    </a:p>
                  </a:txBody>
                  <a:tcPr/>
                </a:tc>
                <a:tc>
                  <a:txBody>
                    <a:bodyPr/>
                    <a:lstStyle/>
                    <a:p>
                      <a:pPr algn="just">
                        <a:lnSpc>
                          <a:spcPct val="115000"/>
                        </a:lnSpc>
                        <a:spcAft>
                          <a:spcPts val="800"/>
                        </a:spcAft>
                      </a:pPr>
                      <a:r>
                        <a:rPr lang="mn-MN" sz="1800" dirty="0">
                          <a:latin typeface="Arial" panose="020B0604020202020204" pitchFamily="34" charset="0"/>
                          <a:ea typeface="Calibri" panose="020F0502020204030204" pitchFamily="34" charset="0"/>
                          <a:cs typeface="Arial" panose="020B0604020202020204" pitchFamily="34" charset="0"/>
                        </a:rPr>
                        <a:t>МШХ-ны тэргүүн Ж.Оюунтунгалаг /НИХДЗШШ-н Ерөнхий шүүгч/</a:t>
                      </a:r>
                      <a:endParaRPr lang="en-US" sz="18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mn-MN" sz="1800" dirty="0">
                          <a:latin typeface="Arial" panose="020B0604020202020204" pitchFamily="34" charset="0"/>
                          <a:ea typeface="Calibri" panose="020F0502020204030204" pitchFamily="34" charset="0"/>
                          <a:cs typeface="Arial" panose="020B0604020202020204" pitchFamily="34" charset="0"/>
                        </a:rPr>
                        <a:t>Ц.Эрдэнэчимэг /БГДЭХАШШ/  </a:t>
                      </a:r>
                    </a:p>
                    <a:p>
                      <a:pPr algn="just">
                        <a:lnSpc>
                          <a:spcPct val="115000"/>
                        </a:lnSpc>
                        <a:spcAft>
                          <a:spcPts val="800"/>
                        </a:spcAft>
                      </a:pPr>
                      <a:r>
                        <a:rPr lang="mn-MN" sz="1800" dirty="0">
                          <a:latin typeface="Arial" panose="020B0604020202020204" pitchFamily="34" charset="0"/>
                          <a:ea typeface="Calibri" panose="020F0502020204030204" pitchFamily="34" charset="0"/>
                          <a:cs typeface="Arial" panose="020B0604020202020204" pitchFamily="34" charset="0"/>
                        </a:rPr>
                        <a:t>А.Сарангэрэл   /НЗХДЗШШ/</a:t>
                      </a:r>
                      <a:endParaRPr lang="en-US" sz="1800" dirty="0">
                        <a:latin typeface="Arial" panose="020B0604020202020204" pitchFamily="34" charset="0"/>
                        <a:ea typeface="Calibri" panose="020F0502020204030204" pitchFamily="34" charset="0"/>
                        <a:cs typeface="Arial" panose="020B0604020202020204" pitchFamily="34" charset="0"/>
                      </a:endParaRPr>
                    </a:p>
                    <a:p>
                      <a:endParaRPr lang="en-US" sz="2000" dirty="0"/>
                    </a:p>
                  </a:txBody>
                  <a:tcPr/>
                </a:tc>
                <a:extLst>
                  <a:ext uri="{0D108BD9-81ED-4DB2-BD59-A6C34878D82A}">
                    <a16:rowId xmlns:a16="http://schemas.microsoft.com/office/drawing/2014/main" val="442383803"/>
                  </a:ext>
                </a:extLst>
              </a:tr>
            </a:tbl>
          </a:graphicData>
        </a:graphic>
      </p:graphicFrame>
      <p:graphicFrame>
        <p:nvGraphicFramePr>
          <p:cNvPr id="8" name="Table 7">
            <a:extLst>
              <a:ext uri="{FF2B5EF4-FFF2-40B4-BE49-F238E27FC236}">
                <a16:creationId xmlns:a16="http://schemas.microsoft.com/office/drawing/2014/main" id="{CA0ED5C0-4955-4BD5-BD9E-3FE9039407BF}"/>
              </a:ext>
            </a:extLst>
          </p:cNvPr>
          <p:cNvGraphicFramePr>
            <a:graphicFrameLocks noGrp="1"/>
          </p:cNvGraphicFramePr>
          <p:nvPr>
            <p:extLst>
              <p:ext uri="{D42A27DB-BD31-4B8C-83A1-F6EECF244321}">
                <p14:modId xmlns:p14="http://schemas.microsoft.com/office/powerpoint/2010/main" val="979830764"/>
              </p:ext>
            </p:extLst>
          </p:nvPr>
        </p:nvGraphicFramePr>
        <p:xfrm>
          <a:off x="1007164" y="594360"/>
          <a:ext cx="9796670" cy="2476119"/>
        </p:xfrm>
        <a:graphic>
          <a:graphicData uri="http://schemas.openxmlformats.org/drawingml/2006/table">
            <a:tbl>
              <a:tblPr firstRow="1" bandRow="1">
                <a:tableStyleId>{5940675A-B579-460E-94D1-54222C63F5DA}</a:tableStyleId>
              </a:tblPr>
              <a:tblGrid>
                <a:gridCol w="6558670">
                  <a:extLst>
                    <a:ext uri="{9D8B030D-6E8A-4147-A177-3AD203B41FA5}">
                      <a16:colId xmlns:a16="http://schemas.microsoft.com/office/drawing/2014/main" val="2413720609"/>
                    </a:ext>
                  </a:extLst>
                </a:gridCol>
                <a:gridCol w="3238000">
                  <a:extLst>
                    <a:ext uri="{9D8B030D-6E8A-4147-A177-3AD203B41FA5}">
                      <a16:colId xmlns:a16="http://schemas.microsoft.com/office/drawing/2014/main" val="3470507670"/>
                    </a:ext>
                  </a:extLst>
                </a:gridCol>
              </a:tblGrid>
              <a:tr h="1556775">
                <a:tc>
                  <a:txBody>
                    <a:bodyPr/>
                    <a:lstStyle/>
                    <a:p>
                      <a:pPr algn="just"/>
                      <a:r>
                        <a:rPr lang="mn-MN" sz="2000" dirty="0">
                          <a:solidFill>
                            <a:schemeClr val="tx1"/>
                          </a:solidFill>
                          <a:latin typeface="Arial" panose="020B0604020202020204" pitchFamily="34" charset="0"/>
                          <a:cs typeface="Arial" panose="020B0604020202020204" pitchFamily="34" charset="0"/>
                        </a:rPr>
                        <a:t>2021.10.06. АНУ-ын Элчин сайдын яамны Нэгдүгээр нарийн бичгийн дарга ноён Келли Базби тэргүүтэй төлөөлөгчидтэй албан ёсны уулзалт хийж, АНУ-ын Элчин сайдын яамнаас Монголын Шүүгчдийн холбоотой хэрхэн хамтарч ажиллах талаар болон цаашид хэрэгжүүлэх төсөл хөтөлбөрүүдийн талаар харилцан санал солилцов.</a:t>
                      </a:r>
                    </a:p>
                  </a:txBody>
                  <a:tcPr/>
                </a:tc>
                <a:tc>
                  <a:txBody>
                    <a:bodyPr/>
                    <a:lstStyle/>
                    <a:p>
                      <a:pPr lvl="0" algn="just">
                        <a:lnSpc>
                          <a:spcPct val="115000"/>
                        </a:lnSpc>
                        <a:spcAft>
                          <a:spcPts val="800"/>
                        </a:spcAft>
                        <a:defRPr/>
                      </a:pPr>
                      <a:r>
                        <a:rPr lang="mn-MN" sz="1800" dirty="0">
                          <a:latin typeface="Arial" panose="020B0604020202020204" pitchFamily="34" charset="0"/>
                          <a:ea typeface="Calibri" panose="020F0502020204030204" pitchFamily="34" charset="0"/>
                          <a:cs typeface="Arial" panose="020B0604020202020204" pitchFamily="34" charset="0"/>
                        </a:rPr>
                        <a:t>МШХ-ны тэргүүн Ж.Оюунтунгалаг /НИХДЗШШ-н Ерөнхий шүүгч/</a:t>
                      </a:r>
                      <a:endParaRPr lang="en-US" sz="1800" dirty="0">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800"/>
                        </a:spcAft>
                        <a:defRPr/>
                      </a:pPr>
                      <a:r>
                        <a:rPr lang="mn-MN" sz="1800" dirty="0">
                          <a:latin typeface="Arial" panose="020B0604020202020204" pitchFamily="34" charset="0"/>
                          <a:ea typeface="Calibri" panose="020F0502020204030204" pitchFamily="34" charset="0"/>
                          <a:cs typeface="Arial" panose="020B0604020202020204" pitchFamily="34" charset="0"/>
                        </a:rPr>
                        <a:t>Ц.Эрдэнэчимэг /БГДЭХАШШ/  </a:t>
                      </a:r>
                    </a:p>
                    <a:p>
                      <a:pPr lvl="0" algn="just">
                        <a:lnSpc>
                          <a:spcPct val="115000"/>
                        </a:lnSpc>
                        <a:spcAft>
                          <a:spcPts val="800"/>
                        </a:spcAft>
                        <a:defRPr/>
                      </a:pPr>
                      <a:r>
                        <a:rPr lang="mn-MN" sz="1800" dirty="0">
                          <a:latin typeface="Arial" panose="020B0604020202020204" pitchFamily="34" charset="0"/>
                          <a:ea typeface="Calibri" panose="020F0502020204030204" pitchFamily="34" charset="0"/>
                          <a:cs typeface="Arial" panose="020B0604020202020204" pitchFamily="34" charset="0"/>
                        </a:rPr>
                        <a:t>А.Сарангэрэл   /НЗХДЗШШ/</a:t>
                      </a:r>
                      <a:endParaRPr lang="en-US" sz="1800" dirty="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634798655"/>
                  </a:ext>
                </a:extLst>
              </a:tr>
            </a:tbl>
          </a:graphicData>
        </a:graphic>
      </p:graphicFrame>
    </p:spTree>
    <p:extLst>
      <p:ext uri="{BB962C8B-B14F-4D97-AF65-F5344CB8AC3E}">
        <p14:creationId xmlns:p14="http://schemas.microsoft.com/office/powerpoint/2010/main" val="3925118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3230F-88E7-4117-84B3-F778D439FBB0}"/>
              </a:ext>
            </a:extLst>
          </p:cNvPr>
          <p:cNvSpPr/>
          <p:nvPr/>
        </p:nvSpPr>
        <p:spPr>
          <a:xfrm>
            <a:off x="2195735" y="3244334"/>
            <a:ext cx="7800533" cy="584775"/>
          </a:xfrm>
          <a:prstGeom prst="rect">
            <a:avLst/>
          </a:prstGeom>
        </p:spPr>
        <p:txBody>
          <a:bodyPr wrap="none">
            <a:spAutoFit/>
          </a:bodyPr>
          <a:lstStyle/>
          <a:p>
            <a:pPr algn="ctr"/>
            <a:r>
              <a:rPr lang="mn-MN" sz="3200" b="1" dirty="0">
                <a:latin typeface="Arial" panose="020B0604020202020204" pitchFamily="34" charset="0"/>
                <a:cs typeface="Arial" panose="020B0604020202020204" pitchFamily="34" charset="0"/>
              </a:rPr>
              <a:t>АНХААРАН СОНССОНД БАЯРЛАЛАА.</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6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6C3E45-62BA-43B1-BA69-87F60EDFB018}"/>
              </a:ext>
            </a:extLst>
          </p:cNvPr>
          <p:cNvSpPr/>
          <p:nvPr/>
        </p:nvSpPr>
        <p:spPr>
          <a:xfrm>
            <a:off x="980661" y="265044"/>
            <a:ext cx="9793358" cy="395429"/>
          </a:xfrm>
          <a:prstGeom prst="rect">
            <a:avLst/>
          </a:prstGeom>
        </p:spPr>
        <p:txBody>
          <a:bodyPr wrap="square">
            <a:spAutoFit/>
          </a:bodyPr>
          <a:lstStyle/>
          <a:p>
            <a:pPr lvl="0">
              <a:lnSpc>
                <a:spcPct val="120000"/>
              </a:lnSpc>
              <a:spcBef>
                <a:spcPts val="1000"/>
              </a:spcBef>
              <a:spcAft>
                <a:spcPts val="600"/>
              </a:spcAft>
              <a:buClr>
                <a:prstClr val="white"/>
              </a:buClr>
              <a:buSzPct val="80000"/>
            </a:pPr>
            <a:r>
              <a:rPr lang="mn-MN" b="1" cap="all" dirty="0">
                <a:solidFill>
                  <a:srgbClr val="000000"/>
                </a:solidFill>
                <a:latin typeface="Arial" panose="020B0604020202020204" pitchFamily="34" charset="0"/>
                <a:ea typeface="Times New Roman" panose="02020603050405020304" pitchFamily="18" charset="0"/>
              </a:rPr>
              <a:t>Нэг. Удирдлага, зохион байгуулалтын талаар:</a:t>
            </a:r>
            <a:endParaRPr lang="en-US" dirty="0">
              <a:solidFill>
                <a:srgbClr val="146194">
                  <a:lumMod val="75000"/>
                </a:srgbClr>
              </a:solidFill>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AD874547-1E2D-4C55-91C5-3A23B4EC323D}"/>
              </a:ext>
            </a:extLst>
          </p:cNvPr>
          <p:cNvSpPr/>
          <p:nvPr/>
        </p:nvSpPr>
        <p:spPr>
          <a:xfrm>
            <a:off x="1166190" y="1417334"/>
            <a:ext cx="9978887" cy="4524315"/>
          </a:xfrm>
          <a:prstGeom prst="rect">
            <a:avLst/>
          </a:prstGeom>
        </p:spPr>
        <p:txBody>
          <a:bodyPr wrap="square">
            <a:spAutoFit/>
          </a:bodyPr>
          <a:lstStyle/>
          <a:p>
            <a:pPr marL="342900" indent="-342900" algn="just">
              <a:buAutoNum type="arabicPeriod"/>
            </a:pPr>
            <a:r>
              <a:rPr lang="mn-MN" dirty="0"/>
              <a:t>Шүүгчдийн холбооны дүрэмд заасны дагуу Холбооны Тэргүүн болон Удирдах зөвлөлийн гишүүдийн бүрэн эрхийн хугацаа дуусгавар болж, Салбар хороо тус бүр Холбооны Тэргүүн, УЗ-ийн гишүүдэд нэр дэвшигчдийг тодруулав.</a:t>
            </a:r>
          </a:p>
          <a:p>
            <a:pPr algn="just"/>
            <a:r>
              <a:rPr lang="mn-MN" dirty="0"/>
              <a:t>      Санал хураалтыг цахим хэлбэрээр явуулснаар нийт гишүүдийн 85.3 хувь буюу 430 гишүүн-шүүгч      оролцжээ. </a:t>
            </a:r>
          </a:p>
          <a:p>
            <a:pPr algn="just"/>
            <a:endParaRPr lang="mn-MN" dirty="0"/>
          </a:p>
          <a:p>
            <a:pPr algn="just"/>
            <a:endParaRPr lang="mn-MN" dirty="0"/>
          </a:p>
          <a:p>
            <a:pPr algn="just"/>
            <a:endParaRPr lang="mn-MN" dirty="0"/>
          </a:p>
          <a:p>
            <a:pPr algn="just"/>
            <a:endParaRPr lang="mn-MN" dirty="0"/>
          </a:p>
          <a:p>
            <a:pPr algn="just"/>
            <a:endParaRPr lang="mn-MN" dirty="0"/>
          </a:p>
          <a:p>
            <a:pPr algn="just"/>
            <a:endParaRPr lang="mn-MN" dirty="0"/>
          </a:p>
          <a:p>
            <a:pPr algn="just"/>
            <a:endParaRPr lang="mn-MN" dirty="0"/>
          </a:p>
          <a:p>
            <a:pPr algn="just"/>
            <a:endParaRPr lang="mn-MN" dirty="0"/>
          </a:p>
          <a:p>
            <a:pPr algn="just"/>
            <a:endParaRPr lang="mn-MN" dirty="0"/>
          </a:p>
          <a:p>
            <a:pPr algn="just"/>
            <a:endParaRPr lang="mn-MN" dirty="0"/>
          </a:p>
          <a:p>
            <a:pPr algn="just"/>
            <a:endParaRPr lang="mn-MN" dirty="0"/>
          </a:p>
        </p:txBody>
      </p:sp>
      <p:graphicFrame>
        <p:nvGraphicFramePr>
          <p:cNvPr id="4" name="Chart 3">
            <a:extLst>
              <a:ext uri="{FF2B5EF4-FFF2-40B4-BE49-F238E27FC236}">
                <a16:creationId xmlns:a16="http://schemas.microsoft.com/office/drawing/2014/main" id="{51046461-5E42-46CB-B67C-D4952AE47020}"/>
              </a:ext>
            </a:extLst>
          </p:cNvPr>
          <p:cNvGraphicFramePr/>
          <p:nvPr>
            <p:extLst>
              <p:ext uri="{D42A27DB-BD31-4B8C-83A1-F6EECF244321}">
                <p14:modId xmlns:p14="http://schemas.microsoft.com/office/powerpoint/2010/main" val="477202264"/>
              </p:ext>
            </p:extLst>
          </p:nvPr>
        </p:nvGraphicFramePr>
        <p:xfrm>
          <a:off x="3385931" y="2697460"/>
          <a:ext cx="5420138" cy="3014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795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ABAEBB-61B7-473D-A860-810541B9D572}"/>
              </a:ext>
            </a:extLst>
          </p:cNvPr>
          <p:cNvSpPr/>
          <p:nvPr/>
        </p:nvSpPr>
        <p:spPr>
          <a:xfrm>
            <a:off x="1451113" y="982176"/>
            <a:ext cx="9289774" cy="4893647"/>
          </a:xfrm>
          <a:prstGeom prst="rect">
            <a:avLst/>
          </a:prstGeom>
        </p:spPr>
        <p:txBody>
          <a:bodyPr wrap="square">
            <a:spAutoFit/>
          </a:bodyPr>
          <a:lstStyle/>
          <a:p>
            <a:pPr algn="just"/>
            <a:r>
              <a:rPr lang="en-US" sz="2400" dirty="0"/>
              <a:t>2. </a:t>
            </a:r>
            <a:r>
              <a:rPr lang="mn-MN" sz="2400" dirty="0"/>
              <a:t>Санал хураалтын дүнгээр тус Холбооны тэргүүнд УДШ-ийн шүүгч Д.Ганзориг, УЗ-ийн гишүүнд шүүгч Д.Мягмаржав, Ж.Оюунтунгалаг,  О.Номуулин, Ж.Оюунтунгалаг, Л.Баатар, Ш.Оюунтууул, З.Ганзориг, Т.Бадрах, Ш.Гандансүрэн нарын нийт 10 шүүгч-гишүүн олонхийн саналаар сонгогдсоныг УЗ-ийн 2020 оны 5 дугаар сарын 12-ны өдрийн тогтоолоор баталгаажуулсан байна. </a:t>
            </a:r>
            <a:endParaRPr lang="en-US" sz="2400" dirty="0"/>
          </a:p>
          <a:p>
            <a:pPr algn="just"/>
            <a:endParaRPr lang="mn-MN" sz="2400" dirty="0"/>
          </a:p>
          <a:p>
            <a:pPr algn="just"/>
            <a:r>
              <a:rPr lang="en-US" sz="2400" dirty="0"/>
              <a:t>3. </a:t>
            </a:r>
            <a:r>
              <a:rPr lang="mn-MN" sz="2400" dirty="0"/>
              <a:t>ШХ-ны Тэргүүн Д.Ганзориг УДШ-ийн ерөнхий шүүгчээр томилогдсоноор, тэргүүний нөхөн сонгуульд шүүгч гишүүдийн 86.6 хувийн санал авсан НИХДЗШШ шүүгч Ж.Оюунтунгалаг холбооны тэргүүн болж, УЗ-ийн 2020 оны 10 дугаар сарын 02-ны өдрийн 02 дугаар тогтоолоор Холбооны Тэргүүн болсныг баталгаажуулж, гүйцэтгэх захирлаар Т.Туяаг томилсон байна. </a:t>
            </a:r>
          </a:p>
        </p:txBody>
      </p:sp>
    </p:spTree>
    <p:extLst>
      <p:ext uri="{BB962C8B-B14F-4D97-AF65-F5344CB8AC3E}">
        <p14:creationId xmlns:p14="http://schemas.microsoft.com/office/powerpoint/2010/main" val="188053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248EDE-EDC7-4933-997A-5C223A13B093}"/>
              </a:ext>
            </a:extLst>
          </p:cNvPr>
          <p:cNvSpPr/>
          <p:nvPr/>
        </p:nvSpPr>
        <p:spPr>
          <a:xfrm>
            <a:off x="1099931" y="1536174"/>
            <a:ext cx="9992138" cy="3785652"/>
          </a:xfrm>
          <a:prstGeom prst="rect">
            <a:avLst/>
          </a:prstGeom>
        </p:spPr>
        <p:txBody>
          <a:bodyPr wrap="square">
            <a:spAutoFit/>
          </a:bodyPr>
          <a:lstStyle/>
          <a:p>
            <a:pPr algn="just"/>
            <a:r>
              <a:rPr lang="mn-MN" sz="2400" dirty="0"/>
              <a:t>4.</a:t>
            </a:r>
            <a:r>
              <a:rPr lang="en-US" sz="2400" dirty="0"/>
              <a:t> </a:t>
            </a:r>
            <a:r>
              <a:rPr lang="mn-MN" sz="2400" dirty="0"/>
              <a:t>Шинээр сонгогдсон Удирдах зөвлөл нь жилийн ажлаа төлөвлөж, бүх гишүүдийн бүртгэл, мэдээллийг шинэчлэх, цахим хаягийн жагсаалт үүсгэн, Холбооны бүтцийг өргөжүүлэн, сургалт судалгаа, гадаад харилцааны болон олон нийттэй харилцах дэд хороодыг байгуулав. </a:t>
            </a:r>
            <a:endParaRPr lang="en-US" sz="2400" dirty="0"/>
          </a:p>
          <a:p>
            <a:pPr algn="just"/>
            <a:endParaRPr lang="mn-MN" sz="2400" dirty="0"/>
          </a:p>
          <a:p>
            <a:pPr algn="just"/>
            <a:r>
              <a:rPr lang="en-US" sz="2400" dirty="0"/>
              <a:t>5. </a:t>
            </a:r>
            <a:r>
              <a:rPr lang="mn-MN" sz="2400" dirty="0"/>
              <a:t>УДШ</a:t>
            </a:r>
            <a:r>
              <a:rPr lang="en-US" sz="2400" dirty="0"/>
              <a:t>-</a:t>
            </a:r>
            <a:r>
              <a:rPr lang="mn-MN" sz="2400" dirty="0"/>
              <a:t>ийн тамгын газраас гаргасан саналыг хүлээн авч, холбооны гишүүн шүүгчид  аль хэлтэс, хороодод хамтарч ажиллах саналыг цахимаар авав</a:t>
            </a:r>
            <a:r>
              <a:rPr lang="en-US" sz="2400" dirty="0"/>
              <a:t>.</a:t>
            </a:r>
            <a:endParaRPr lang="mn-MN" sz="2400" dirty="0"/>
          </a:p>
          <a:p>
            <a:pPr algn="just"/>
            <a:r>
              <a:rPr lang="en-US" sz="2400" dirty="0"/>
              <a:t>6. </a:t>
            </a:r>
            <a:r>
              <a:rPr lang="mn-MN" sz="2400" dirty="0"/>
              <a:t>Олон нийттэй харилцах ажлын хэсгийг УЗ-ийн 2021 оны 05 дугаар сарын 28-ны өдрийн 4 дугаартай тогтоолоор Олон нийттэй харилцах дэд хороо болгон өөрчлөв.</a:t>
            </a:r>
          </a:p>
        </p:txBody>
      </p:sp>
    </p:spTree>
    <p:extLst>
      <p:ext uri="{BB962C8B-B14F-4D97-AF65-F5344CB8AC3E}">
        <p14:creationId xmlns:p14="http://schemas.microsoft.com/office/powerpoint/2010/main" val="249358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E2E7B5-9A58-4264-BE0E-74D7CCF75B7A}"/>
              </a:ext>
            </a:extLst>
          </p:cNvPr>
          <p:cNvSpPr/>
          <p:nvPr/>
        </p:nvSpPr>
        <p:spPr>
          <a:xfrm>
            <a:off x="1656522" y="502431"/>
            <a:ext cx="8481391" cy="369332"/>
          </a:xfrm>
          <a:prstGeom prst="rect">
            <a:avLst/>
          </a:prstGeom>
        </p:spPr>
        <p:txBody>
          <a:bodyPr wrap="square">
            <a:spAutoFit/>
          </a:bodyPr>
          <a:lstStyle/>
          <a:p>
            <a:r>
              <a:rPr lang="mn-MN" dirty="0"/>
              <a:t>           </a:t>
            </a:r>
          </a:p>
        </p:txBody>
      </p:sp>
      <p:pic>
        <p:nvPicPr>
          <p:cNvPr id="3" name="Picture 2">
            <a:extLst>
              <a:ext uri="{FF2B5EF4-FFF2-40B4-BE49-F238E27FC236}">
                <a16:creationId xmlns:a16="http://schemas.microsoft.com/office/drawing/2014/main" id="{39E89095-2923-45E3-9BE5-7F5A80043884}"/>
              </a:ext>
            </a:extLst>
          </p:cNvPr>
          <p:cNvPicPr>
            <a:picLocks noChangeAspect="1"/>
          </p:cNvPicPr>
          <p:nvPr/>
        </p:nvPicPr>
        <p:blipFill>
          <a:blip r:embed="rId2"/>
          <a:stretch>
            <a:fillRect/>
          </a:stretch>
        </p:blipFill>
        <p:spPr>
          <a:xfrm>
            <a:off x="1364973" y="2374199"/>
            <a:ext cx="3392558" cy="3761558"/>
          </a:xfrm>
          <a:prstGeom prst="rect">
            <a:avLst/>
          </a:prstGeom>
        </p:spPr>
      </p:pic>
      <p:pic>
        <p:nvPicPr>
          <p:cNvPr id="4" name="Picture 3">
            <a:extLst>
              <a:ext uri="{FF2B5EF4-FFF2-40B4-BE49-F238E27FC236}">
                <a16:creationId xmlns:a16="http://schemas.microsoft.com/office/drawing/2014/main" id="{C14F9991-FF59-43D5-9798-4F27E8B438CB}"/>
              </a:ext>
            </a:extLst>
          </p:cNvPr>
          <p:cNvPicPr>
            <a:picLocks noChangeAspect="1"/>
          </p:cNvPicPr>
          <p:nvPr/>
        </p:nvPicPr>
        <p:blipFill>
          <a:blip r:embed="rId3"/>
          <a:stretch>
            <a:fillRect/>
          </a:stretch>
        </p:blipFill>
        <p:spPr>
          <a:xfrm>
            <a:off x="4757531" y="2374199"/>
            <a:ext cx="6650323" cy="3761558"/>
          </a:xfrm>
          <a:prstGeom prst="rect">
            <a:avLst/>
          </a:prstGeom>
        </p:spPr>
      </p:pic>
      <p:sp>
        <p:nvSpPr>
          <p:cNvPr id="6" name="Rectangle 5">
            <a:extLst>
              <a:ext uri="{FF2B5EF4-FFF2-40B4-BE49-F238E27FC236}">
                <a16:creationId xmlns:a16="http://schemas.microsoft.com/office/drawing/2014/main" id="{ED5158B8-34F4-4022-9967-19FBB72E7B1B}"/>
              </a:ext>
            </a:extLst>
          </p:cNvPr>
          <p:cNvSpPr/>
          <p:nvPr/>
        </p:nvSpPr>
        <p:spPr>
          <a:xfrm>
            <a:off x="3048000" y="687097"/>
            <a:ext cx="6096000" cy="1569660"/>
          </a:xfrm>
          <a:prstGeom prst="rect">
            <a:avLst/>
          </a:prstGeom>
        </p:spPr>
        <p:txBody>
          <a:bodyPr>
            <a:spAutoFit/>
          </a:bodyPr>
          <a:lstStyle/>
          <a:p>
            <a:pPr algn="ctr"/>
            <a:r>
              <a:rPr lang="mn-MN" sz="2400" dirty="0"/>
              <a:t>2021 оны 10 дугаар сарын 11</a:t>
            </a:r>
            <a:r>
              <a:rPr lang="en-US" sz="2400" dirty="0"/>
              <a:t>-</a:t>
            </a:r>
            <a:r>
              <a:rPr lang="mn-MN" sz="2400" dirty="0"/>
              <a:t>ний өдөр нийт шүүгчдийн анхдугаар чуулганд</a:t>
            </a:r>
          </a:p>
          <a:p>
            <a:pPr algn="ctr"/>
            <a:r>
              <a:rPr lang="mn-MN" sz="2400" dirty="0"/>
              <a:t> Монгол Улсын Ерөнхийлөгч У.Хүрэлсүх нээлтийн үг хэлэв</a:t>
            </a:r>
            <a:endParaRPr lang="en-US" sz="2400" dirty="0"/>
          </a:p>
        </p:txBody>
      </p:sp>
    </p:spTree>
    <p:extLst>
      <p:ext uri="{BB962C8B-B14F-4D97-AF65-F5344CB8AC3E}">
        <p14:creationId xmlns:p14="http://schemas.microsoft.com/office/powerpoint/2010/main" val="303409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6AC4D-26DD-4611-A913-3A90952335BF}"/>
              </a:ext>
            </a:extLst>
          </p:cNvPr>
          <p:cNvSpPr/>
          <p:nvPr/>
        </p:nvSpPr>
        <p:spPr>
          <a:xfrm>
            <a:off x="1530627" y="1028343"/>
            <a:ext cx="9130746" cy="4062651"/>
          </a:xfrm>
          <a:prstGeom prst="rect">
            <a:avLst/>
          </a:prstGeom>
        </p:spPr>
        <p:txBody>
          <a:bodyPr wrap="square">
            <a:spAutoFit/>
          </a:bodyPr>
          <a:lstStyle/>
          <a:p>
            <a:pPr algn="just"/>
            <a:r>
              <a:rPr lang="mn-MN" sz="2400" dirty="0"/>
              <a:t>7. 2021 оны 10 дугаар сарын 11-ний өдөр Монголын Шүүгчдийн холбооны их хурал хуралдав.</a:t>
            </a:r>
          </a:p>
          <a:p>
            <a:pPr algn="just"/>
            <a:r>
              <a:rPr lang="mn-MN" sz="2400" dirty="0"/>
              <a:t>Хуралд оролцсон 447 гишүүдийн саналаар холбооны дүрэмд оруулах нэмэлт өөрчлөлтийн төслийг Их хуралд оролцсон бүх гишүүд санал нэгтэй дэмжив.</a:t>
            </a:r>
          </a:p>
          <a:p>
            <a:pPr algn="just"/>
            <a:r>
              <a:rPr lang="mn-MN" sz="2400" dirty="0"/>
              <a:t>8. Монголын Шүүгчдийн холбооны Удирдах зөвлөлийн 2021 оны 12 дугаар сарын 10-ны өдрийн хуралдаанаар Монголын Шүүгчдийн холбооны өдөр тутмын үйл ажиллагааг хариуцан хэрэгжүүлэх чиг үүрэгтэй Гүйцэтгэх захирал, түүний ажлын алба нь 2022 онд шинэ бүтэц, бүрэлдэхүүнтэйгээр ажиллахаар шийдвэрлэв.</a:t>
            </a:r>
            <a:endParaRPr lang="en-US" sz="2400" dirty="0"/>
          </a:p>
          <a:p>
            <a:pPr algn="just"/>
            <a:endParaRPr lang="mn-MN" dirty="0"/>
          </a:p>
        </p:txBody>
      </p:sp>
    </p:spTree>
    <p:extLst>
      <p:ext uri="{BB962C8B-B14F-4D97-AF65-F5344CB8AC3E}">
        <p14:creationId xmlns:p14="http://schemas.microsoft.com/office/powerpoint/2010/main" val="381716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5B20E75-A0F7-4373-BBDD-22D4B8B27CE4}"/>
              </a:ext>
            </a:extLst>
          </p:cNvPr>
          <p:cNvGraphicFramePr>
            <a:graphicFrameLocks noGrp="1"/>
          </p:cNvGraphicFramePr>
          <p:nvPr>
            <p:ph idx="1"/>
            <p:extLst>
              <p:ext uri="{D42A27DB-BD31-4B8C-83A1-F6EECF244321}">
                <p14:modId xmlns:p14="http://schemas.microsoft.com/office/powerpoint/2010/main" val="3035935728"/>
              </p:ext>
            </p:extLst>
          </p:nvPr>
        </p:nvGraphicFramePr>
        <p:xfrm>
          <a:off x="838200" y="1005840"/>
          <a:ext cx="10515600" cy="5029200"/>
        </p:xfrm>
        <a:graphic>
          <a:graphicData uri="http://schemas.openxmlformats.org/drawingml/2006/table">
            <a:tbl>
              <a:tblPr firstRow="1" bandRow="1">
                <a:tableStyleId>{5940675A-B579-460E-94D1-54222C63F5DA}</a:tableStyleId>
              </a:tblPr>
              <a:tblGrid>
                <a:gridCol w="7749209">
                  <a:extLst>
                    <a:ext uri="{9D8B030D-6E8A-4147-A177-3AD203B41FA5}">
                      <a16:colId xmlns:a16="http://schemas.microsoft.com/office/drawing/2014/main" val="2840233894"/>
                    </a:ext>
                  </a:extLst>
                </a:gridCol>
                <a:gridCol w="2766391">
                  <a:extLst>
                    <a:ext uri="{9D8B030D-6E8A-4147-A177-3AD203B41FA5}">
                      <a16:colId xmlns:a16="http://schemas.microsoft.com/office/drawing/2014/main" val="1404659544"/>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dirty="0"/>
                        <a:t>“Шүүхийн бие даасан, шүүгчийн хараат бус байдлыг хангах”-д чиглэсэн ШЕЗ-ийн бүтэц, үйл ажиллагааны талаар нийт гишүүдийн дунд хэлэлцүүлэг хийх, судалгаа, асуулга авах зэргээр саналыг нэгтгэж, ШЕЗ-д санал, шаардлагыг ХЗДХЯ, УИХ</a:t>
                      </a:r>
                      <a:r>
                        <a:rPr lang="en-US" dirty="0"/>
                        <a:t>-</a:t>
                      </a:r>
                      <a:r>
                        <a:rPr lang="mn-MN" dirty="0"/>
                        <a:t>ын Хууль зүйн байнгын хороо, ШЕЗ, МХХ</a:t>
                      </a:r>
                      <a:r>
                        <a:rPr lang="en-US" dirty="0"/>
                        <a:t>-</a:t>
                      </a:r>
                      <a:r>
                        <a:rPr lang="mn-MN" dirty="0"/>
                        <a:t>нд тус тус албан бичгээр хүргүүлж, Шүүгчдийн эрх зүйн байдлыг тодорхой болгох саналыг удаа дараа хүргүүлэв.</a:t>
                      </a:r>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dirty="0"/>
                        <a:t>МШХ</a:t>
                      </a:r>
                      <a:r>
                        <a:rPr lang="en-US" dirty="0"/>
                        <a:t>-</a:t>
                      </a:r>
                      <a:r>
                        <a:rPr lang="mn-MN" dirty="0"/>
                        <a:t>ны удирдах зөвлөл,Салбар хороод гишүүн шүүгчид</a:t>
                      </a:r>
                      <a:endParaRPr lang="en-US" dirty="0"/>
                    </a:p>
                    <a:p>
                      <a:endParaRPr lang="en-US" dirty="0"/>
                    </a:p>
                  </a:txBody>
                  <a:tcPr/>
                </a:tc>
                <a:extLst>
                  <a:ext uri="{0D108BD9-81ED-4DB2-BD59-A6C34878D82A}">
                    <a16:rowId xmlns:a16="http://schemas.microsoft.com/office/drawing/2014/main" val="1499250235"/>
                  </a:ext>
                </a:extLst>
              </a:tr>
            </a:tbl>
          </a:graphicData>
        </a:graphic>
      </p:graphicFrame>
      <p:sp>
        <p:nvSpPr>
          <p:cNvPr id="6" name="Rectangle 5">
            <a:extLst>
              <a:ext uri="{FF2B5EF4-FFF2-40B4-BE49-F238E27FC236}">
                <a16:creationId xmlns:a16="http://schemas.microsoft.com/office/drawing/2014/main" id="{5F266AE6-81BD-4271-82F7-6EBCC35E4908}"/>
              </a:ext>
            </a:extLst>
          </p:cNvPr>
          <p:cNvSpPr/>
          <p:nvPr/>
        </p:nvSpPr>
        <p:spPr>
          <a:xfrm>
            <a:off x="1747625" y="395116"/>
            <a:ext cx="6499023" cy="400110"/>
          </a:xfrm>
          <a:prstGeom prst="rect">
            <a:avLst/>
          </a:prstGeom>
        </p:spPr>
        <p:txBody>
          <a:bodyPr wrap="none">
            <a:spAutoFit/>
          </a:bodyPr>
          <a:lstStyle/>
          <a:p>
            <a:r>
              <a:rPr lang="mn-MN" sz="2000" b="1" dirty="0"/>
              <a:t>ХОЁР</a:t>
            </a:r>
            <a:r>
              <a:rPr lang="en-US" sz="2000" b="1" dirty="0"/>
              <a:t>: </a:t>
            </a:r>
            <a:r>
              <a:rPr lang="mn-MN" sz="2000" b="1" dirty="0"/>
              <a:t>ГИШҮҮДИЙН ЭРХ АШГИЙГ ХАМГААЛАХ ЧИГЛЭЛЭЭР</a:t>
            </a:r>
            <a:endParaRPr lang="en-US" sz="2000" b="1" dirty="0"/>
          </a:p>
        </p:txBody>
      </p:sp>
      <p:pic>
        <p:nvPicPr>
          <p:cNvPr id="2" name="Picture 1">
            <a:extLst>
              <a:ext uri="{FF2B5EF4-FFF2-40B4-BE49-F238E27FC236}">
                <a16:creationId xmlns:a16="http://schemas.microsoft.com/office/drawing/2014/main" id="{79AEE052-5398-4396-81B8-D7BB1CA74B9A}"/>
              </a:ext>
            </a:extLst>
          </p:cNvPr>
          <p:cNvPicPr>
            <a:picLocks noChangeAspect="1"/>
          </p:cNvPicPr>
          <p:nvPr/>
        </p:nvPicPr>
        <p:blipFill>
          <a:blip r:embed="rId2"/>
          <a:stretch>
            <a:fillRect/>
          </a:stretch>
        </p:blipFill>
        <p:spPr>
          <a:xfrm>
            <a:off x="838201" y="2716696"/>
            <a:ext cx="7762460" cy="3318344"/>
          </a:xfrm>
          <a:prstGeom prst="rect">
            <a:avLst/>
          </a:prstGeom>
        </p:spPr>
      </p:pic>
    </p:spTree>
    <p:extLst>
      <p:ext uri="{BB962C8B-B14F-4D97-AF65-F5344CB8AC3E}">
        <p14:creationId xmlns:p14="http://schemas.microsoft.com/office/powerpoint/2010/main" val="243458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B5DB4F9-164A-495A-B8EE-4E87710F74FF}"/>
              </a:ext>
            </a:extLst>
          </p:cNvPr>
          <p:cNvGraphicFramePr>
            <a:graphicFrameLocks noGrp="1"/>
          </p:cNvGraphicFramePr>
          <p:nvPr>
            <p:extLst>
              <p:ext uri="{D42A27DB-BD31-4B8C-83A1-F6EECF244321}">
                <p14:modId xmlns:p14="http://schemas.microsoft.com/office/powerpoint/2010/main" val="2925037215"/>
              </p:ext>
            </p:extLst>
          </p:nvPr>
        </p:nvGraphicFramePr>
        <p:xfrm>
          <a:off x="838197" y="1148301"/>
          <a:ext cx="10515600" cy="2560320"/>
        </p:xfrm>
        <a:graphic>
          <a:graphicData uri="http://schemas.openxmlformats.org/drawingml/2006/table">
            <a:tbl>
              <a:tblPr firstRow="1" bandRow="1">
                <a:tableStyleId>{5940675A-B579-460E-94D1-54222C63F5DA}</a:tableStyleId>
              </a:tblPr>
              <a:tblGrid>
                <a:gridCol w="7749209">
                  <a:extLst>
                    <a:ext uri="{9D8B030D-6E8A-4147-A177-3AD203B41FA5}">
                      <a16:colId xmlns:a16="http://schemas.microsoft.com/office/drawing/2014/main" val="3981684508"/>
                    </a:ext>
                  </a:extLst>
                </a:gridCol>
                <a:gridCol w="2766391">
                  <a:extLst>
                    <a:ext uri="{9D8B030D-6E8A-4147-A177-3AD203B41FA5}">
                      <a16:colId xmlns:a16="http://schemas.microsoft.com/office/drawing/2014/main" val="2907060099"/>
                    </a:ext>
                  </a:extLst>
                </a:gridCol>
              </a:tblGrid>
              <a:tr h="34831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dirty="0"/>
                        <a:t>Монгол Улсын Шүүхийн тухай хуулийн төсөлд оруулах саналыг нэгтгэж, Удирдах зөвлөлийн 2020 оны 12 дугаар сарын 20-ны өдрийн хурлаар хэлэлцүүлэн “Нийт шүүгчдийн хуралдааны төлөөлөл”, “Шүүгчийг томилох, шилжүүлэх, сэлгэх, томилолтоор ажиллуулах”, “Шүүгчийн сахилгын зөрчил, хариуцлага”, “Шүүгчийн эдийн засгийн хараат бус байдал”, “Шүүхийн Ерөнхий зөвлөл болон Шүүхийн сахилгын хорооны үйл ажиллагаа”, “Сахилгын хорооны үйл ажиллагаа”-ны талаар нийт 42 санал боловсруулж, Улсын Их хурлын гишүүдэд хүргүүлж ажилласан байна.</a:t>
                      </a: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dirty="0"/>
                        <a:t>МШХ</a:t>
                      </a:r>
                      <a:r>
                        <a:rPr lang="en-US" dirty="0"/>
                        <a:t>-</a:t>
                      </a:r>
                      <a:r>
                        <a:rPr lang="mn-MN" dirty="0"/>
                        <a:t>ны удирдах зөвлөл гишүүн шүүгчид</a:t>
                      </a:r>
                      <a:endParaRPr lang="en-US" dirty="0"/>
                    </a:p>
                    <a:p>
                      <a:endParaRPr lang="en-US" dirty="0"/>
                    </a:p>
                  </a:txBody>
                  <a:tcPr/>
                </a:tc>
                <a:extLst>
                  <a:ext uri="{0D108BD9-81ED-4DB2-BD59-A6C34878D82A}">
                    <a16:rowId xmlns:a16="http://schemas.microsoft.com/office/drawing/2014/main" val="888707948"/>
                  </a:ext>
                </a:extLst>
              </a:tr>
            </a:tbl>
          </a:graphicData>
        </a:graphic>
      </p:graphicFrame>
      <p:graphicFrame>
        <p:nvGraphicFramePr>
          <p:cNvPr id="3" name="Table 2">
            <a:extLst>
              <a:ext uri="{FF2B5EF4-FFF2-40B4-BE49-F238E27FC236}">
                <a16:creationId xmlns:a16="http://schemas.microsoft.com/office/drawing/2014/main" id="{317BEFE0-D07A-4222-98CC-9EC8B204F028}"/>
              </a:ext>
            </a:extLst>
          </p:cNvPr>
          <p:cNvGraphicFramePr>
            <a:graphicFrameLocks noGrp="1"/>
          </p:cNvGraphicFramePr>
          <p:nvPr>
            <p:extLst>
              <p:ext uri="{D42A27DB-BD31-4B8C-83A1-F6EECF244321}">
                <p14:modId xmlns:p14="http://schemas.microsoft.com/office/powerpoint/2010/main" val="2462145472"/>
              </p:ext>
            </p:extLst>
          </p:nvPr>
        </p:nvGraphicFramePr>
        <p:xfrm>
          <a:off x="838198" y="3972339"/>
          <a:ext cx="10515599" cy="1737360"/>
        </p:xfrm>
        <a:graphic>
          <a:graphicData uri="http://schemas.openxmlformats.org/drawingml/2006/table">
            <a:tbl>
              <a:tblPr firstRow="1" bandRow="1">
                <a:tableStyleId>{2D5ABB26-0587-4C30-8999-92F81FD0307C}</a:tableStyleId>
              </a:tblPr>
              <a:tblGrid>
                <a:gridCol w="7749211">
                  <a:extLst>
                    <a:ext uri="{9D8B030D-6E8A-4147-A177-3AD203B41FA5}">
                      <a16:colId xmlns:a16="http://schemas.microsoft.com/office/drawing/2014/main" val="1973654629"/>
                    </a:ext>
                  </a:extLst>
                </a:gridCol>
                <a:gridCol w="2766388">
                  <a:extLst>
                    <a:ext uri="{9D8B030D-6E8A-4147-A177-3AD203B41FA5}">
                      <a16:colId xmlns:a16="http://schemas.microsoft.com/office/drawing/2014/main" val="1555770131"/>
                    </a:ext>
                  </a:extLst>
                </a:gridCol>
              </a:tblGrid>
              <a:tr h="660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dirty="0"/>
                        <a:t>Холбооны Их хурлаар хэлэлцэх асуудлын хүрээнд Удирдах зөвлөлийн гишүүн О.Номуулин, Л.Баатар, Т.Бадрах нарын бүрэлдэхүүнтэй ажлын хэсэг байгуулж холбооны дүрэмд оруулах өөрчлөлтийн талаарх төсөл  боловсруулж, салбар хороодын гишүүн</a:t>
                      </a:r>
                      <a:r>
                        <a:rPr lang="en-US" dirty="0"/>
                        <a:t>-</a:t>
                      </a:r>
                      <a:r>
                        <a:rPr lang="mn-MN" dirty="0"/>
                        <a:t>шүүгчдээр хэлэлцүүлж, ирүүлсэн саналуудыг нэгтгэн Удирдах зөвлөлийн хурлаар хэлэлцүүлэн батлав.</a:t>
                      </a:r>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dirty="0"/>
                        <a:t>МШХ</a:t>
                      </a:r>
                      <a:r>
                        <a:rPr lang="en-US" dirty="0"/>
                        <a:t>-</a:t>
                      </a:r>
                      <a:r>
                        <a:rPr lang="mn-MN" dirty="0"/>
                        <a:t>ны удирдах зөвлөл, гишүүн шүүгчид</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45453"/>
                  </a:ext>
                </a:extLst>
              </a:tr>
            </a:tbl>
          </a:graphicData>
        </a:graphic>
      </p:graphicFrame>
    </p:spTree>
    <p:extLst>
      <p:ext uri="{BB962C8B-B14F-4D97-AF65-F5344CB8AC3E}">
        <p14:creationId xmlns:p14="http://schemas.microsoft.com/office/powerpoint/2010/main" val="441670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1798</Words>
  <Application>Microsoft Office PowerPoint</Application>
  <PresentationFormat>Widescreen</PresentationFormat>
  <Paragraphs>151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ГИШҮҮДИЙН ЭРХ АШГИЙГ ХАМГААЛАХ ЧИГЛЭЛЭЭР</dc:title>
  <dc:creator>Dell</dc:creator>
  <cp:lastModifiedBy>Dell</cp:lastModifiedBy>
  <cp:revision>45</cp:revision>
  <dcterms:created xsi:type="dcterms:W3CDTF">2022-01-17T06:36:55Z</dcterms:created>
  <dcterms:modified xsi:type="dcterms:W3CDTF">2022-01-28T03:29:51Z</dcterms:modified>
</cp:coreProperties>
</file>